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7" r:id="rId1"/>
  </p:sldMasterIdLst>
  <p:notesMasterIdLst>
    <p:notesMasterId r:id="rId16"/>
  </p:notesMasterIdLst>
  <p:sldIdLst>
    <p:sldId id="259" r:id="rId2"/>
    <p:sldId id="396" r:id="rId3"/>
    <p:sldId id="400" r:id="rId4"/>
    <p:sldId id="403" r:id="rId5"/>
    <p:sldId id="407" r:id="rId6"/>
    <p:sldId id="413" r:id="rId7"/>
    <p:sldId id="405" r:id="rId8"/>
    <p:sldId id="406" r:id="rId9"/>
    <p:sldId id="409" r:id="rId10"/>
    <p:sldId id="410" r:id="rId11"/>
    <p:sldId id="408" r:id="rId12"/>
    <p:sldId id="411" r:id="rId13"/>
    <p:sldId id="412" r:id="rId14"/>
    <p:sldId id="330" r:id="rId15"/>
  </p:sldIdLst>
  <p:sldSz cx="9144000" cy="6858000" type="screen4x3"/>
  <p:notesSz cx="7077075" cy="936307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E8AA"/>
    <a:srgbClr val="000050"/>
    <a:srgbClr val="294D51"/>
    <a:srgbClr val="5E9832"/>
    <a:srgbClr val="559E2C"/>
    <a:srgbClr val="0033CC"/>
    <a:srgbClr val="FFFF00"/>
    <a:srgbClr val="373961"/>
    <a:srgbClr val="00FF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591" autoAdjust="0"/>
    <p:restoredTop sz="90435" autoAdjust="0"/>
  </p:normalViewPr>
  <p:slideViewPr>
    <p:cSldViewPr>
      <p:cViewPr>
        <p:scale>
          <a:sx n="60" d="100"/>
          <a:sy n="60" d="100"/>
        </p:scale>
        <p:origin x="-2364" y="-894"/>
      </p:cViewPr>
      <p:guideLst>
        <p:guide orient="horz" pos="2160"/>
        <p:guide pos="2880"/>
      </p:guideLst>
    </p:cSldViewPr>
  </p:slideViewPr>
  <p:outlineViewPr>
    <p:cViewPr>
      <p:scale>
        <a:sx n="33" d="100"/>
        <a:sy n="33" d="100"/>
      </p:scale>
      <p:origin x="0" y="12072"/>
    </p:cViewPr>
  </p:outlineViewPr>
  <p:notesTextViewPr>
    <p:cViewPr>
      <p:scale>
        <a:sx n="75" d="100"/>
        <a:sy n="75" d="100"/>
      </p:scale>
      <p:origin x="0" y="0"/>
    </p:cViewPr>
  </p:notesTextViewPr>
  <p:sorterViewPr>
    <p:cViewPr>
      <p:scale>
        <a:sx n="80" d="100"/>
        <a:sy n="80" d="100"/>
      </p:scale>
      <p:origin x="0" y="0"/>
    </p:cViewPr>
  </p:sorterViewPr>
  <p:notesViewPr>
    <p:cSldViewPr>
      <p:cViewPr varScale="1">
        <p:scale>
          <a:sx n="84" d="100"/>
          <a:sy n="84" d="100"/>
        </p:scale>
        <p:origin x="-2544" y="-96"/>
      </p:cViewPr>
      <p:guideLst>
        <p:guide orient="horz" pos="2949"/>
        <p:guide pos="2229"/>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file:///D:\Copy%20of%20HarrisCO_FINAL.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barChart>
        <c:barDir val="col"/>
        <c:grouping val="clustered"/>
        <c:ser>
          <c:idx val="0"/>
          <c:order val="0"/>
          <c:tx>
            <c:strRef>
              <c:f>Sheet1!$E$1</c:f>
              <c:strCache>
                <c:ptCount val="1"/>
                <c:pt idx="0">
                  <c:v>Paid</c:v>
                </c:pt>
              </c:strCache>
            </c:strRef>
          </c:tx>
          <c:spPr>
            <a:solidFill>
              <a:prstClr val="black">
                <a:lumMod val="85000"/>
                <a:lumOff val="15000"/>
              </a:prstClr>
            </a:solidFill>
          </c:spPr>
          <c:cat>
            <c:strRef>
              <c:f>Sheet1!$D$2:$D$5</c:f>
              <c:strCache>
                <c:ptCount val="4"/>
                <c:pt idx="0">
                  <c:v>A</c:v>
                </c:pt>
                <c:pt idx="1">
                  <c:v>B</c:v>
                </c:pt>
                <c:pt idx="2">
                  <c:v>C</c:v>
                </c:pt>
                <c:pt idx="3">
                  <c:v>X</c:v>
                </c:pt>
              </c:strCache>
            </c:strRef>
          </c:cat>
          <c:val>
            <c:numRef>
              <c:f>Sheet1!$E$2:$E$5</c:f>
              <c:numCache>
                <c:formatCode>"$"#,##0</c:formatCode>
                <c:ptCount val="4"/>
                <c:pt idx="0">
                  <c:v>201134551.1184333</c:v>
                </c:pt>
                <c:pt idx="1">
                  <c:v>4486589.1863735626</c:v>
                </c:pt>
                <c:pt idx="2">
                  <c:v>48336101.205917813</c:v>
                </c:pt>
                <c:pt idx="3">
                  <c:v>94377374.917920053</c:v>
                </c:pt>
              </c:numCache>
            </c:numRef>
          </c:val>
        </c:ser>
        <c:gapWidth val="50"/>
        <c:overlap val="-75"/>
        <c:axId val="102178176"/>
        <c:axId val="102220928"/>
      </c:barChart>
      <c:catAx>
        <c:axId val="102178176"/>
        <c:scaling>
          <c:orientation val="minMax"/>
        </c:scaling>
        <c:axPos val="b"/>
        <c:tickLblPos val="nextTo"/>
        <c:crossAx val="102220928"/>
        <c:crosses val="autoZero"/>
        <c:auto val="1"/>
        <c:lblAlgn val="ctr"/>
        <c:lblOffset val="100"/>
      </c:catAx>
      <c:valAx>
        <c:axId val="102220928"/>
        <c:scaling>
          <c:orientation val="minMax"/>
          <c:max val="225000000"/>
          <c:min val="0"/>
        </c:scaling>
        <c:axPos val="l"/>
        <c:majorGridlines/>
        <c:numFmt formatCode="&quot;$&quot;#,##0" sourceLinked="1"/>
        <c:tickLblPos val="nextTo"/>
        <c:crossAx val="102178176"/>
        <c:crosses val="autoZero"/>
        <c:crossBetween val="between"/>
        <c:dispUnits>
          <c:builtInUnit val="millions"/>
          <c:dispUnitsLbl>
            <c:layout/>
          </c:dispUnitsLbl>
        </c:dispUnits>
      </c:valAx>
    </c:plotArea>
    <c:plotVisOnly val="1"/>
  </c:chart>
  <c:spPr>
    <a:gradFill rotWithShape="1">
      <a:gsLst>
        <a:gs pos="0">
          <a:schemeClr val="accent6">
            <a:tint val="1000"/>
            <a:satMod val="255000"/>
          </a:schemeClr>
        </a:gs>
        <a:gs pos="55000">
          <a:schemeClr val="accent6">
            <a:tint val="12000"/>
            <a:satMod val="255000"/>
          </a:schemeClr>
        </a:gs>
        <a:gs pos="100000">
          <a:schemeClr val="accent6">
            <a:tint val="45000"/>
            <a:satMod val="250000"/>
          </a:schemeClr>
        </a:gs>
      </a:gsLst>
      <a:path path="circle">
        <a:fillToRect l="-40000" t="-90000" r="140000" b="190000"/>
      </a:path>
    </a:gradFill>
    <a:ln w="9525" cap="flat" cmpd="sng" algn="ctr">
      <a:solidFill>
        <a:schemeClr val="accent6"/>
      </a:solidFill>
      <a:prstDash val="solid"/>
    </a:ln>
    <a:effectLst>
      <a:outerShdw blurRad="51500" dist="25400" dir="5400000" rotWithShape="0">
        <a:srgbClr val="000000">
          <a:alpha val="40000"/>
        </a:srgbClr>
      </a:outerShdw>
    </a:effectLst>
  </c:spPr>
  <c:txPr>
    <a:bodyPr/>
    <a:lstStyle/>
    <a:p>
      <a:pPr>
        <a:defRPr>
          <a:solidFill>
            <a:schemeClr val="dk1"/>
          </a:solidFill>
          <a:latin typeface="+mn-lt"/>
          <a:ea typeface="+mn-ea"/>
          <a:cs typeface="+mn-cs"/>
        </a:defRPr>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3066733" cy="468154"/>
          </a:xfrm>
          <a:prstGeom prst="rect">
            <a:avLst/>
          </a:prstGeom>
          <a:noFill/>
          <a:ln w="9525">
            <a:noFill/>
            <a:miter lim="800000"/>
            <a:headEnd/>
            <a:tailEnd/>
          </a:ln>
          <a:effectLst/>
        </p:spPr>
        <p:txBody>
          <a:bodyPr vert="horz" wrap="square" lIns="93936" tIns="46968" rIns="93936" bIns="46968" numCol="1" anchor="t" anchorCtr="0" compatLnSpc="1">
            <a:prstTxWarp prst="textNoShape">
              <a:avLst/>
            </a:prstTxWarp>
          </a:bodyPr>
          <a:lstStyle>
            <a:lvl1pPr>
              <a:defRPr sz="1200">
                <a:cs typeface="+mn-cs"/>
              </a:defRPr>
            </a:lvl1pPr>
          </a:lstStyle>
          <a:p>
            <a:pPr>
              <a:defRPr/>
            </a:pPr>
            <a:endParaRPr lang="en-US"/>
          </a:p>
        </p:txBody>
      </p:sp>
      <p:sp>
        <p:nvSpPr>
          <p:cNvPr id="12291" name="Rectangle 3"/>
          <p:cNvSpPr>
            <a:spLocks noGrp="1" noChangeArrowheads="1"/>
          </p:cNvSpPr>
          <p:nvPr>
            <p:ph type="dt" idx="1"/>
          </p:nvPr>
        </p:nvSpPr>
        <p:spPr bwMode="auto">
          <a:xfrm>
            <a:off x="4008705" y="0"/>
            <a:ext cx="3066733" cy="468154"/>
          </a:xfrm>
          <a:prstGeom prst="rect">
            <a:avLst/>
          </a:prstGeom>
          <a:noFill/>
          <a:ln w="9525">
            <a:noFill/>
            <a:miter lim="800000"/>
            <a:headEnd/>
            <a:tailEnd/>
          </a:ln>
          <a:effectLst/>
        </p:spPr>
        <p:txBody>
          <a:bodyPr vert="horz" wrap="square" lIns="93936" tIns="46968" rIns="93936" bIns="46968" numCol="1" anchor="t" anchorCtr="0" compatLnSpc="1">
            <a:prstTxWarp prst="textNoShape">
              <a:avLst/>
            </a:prstTxWarp>
          </a:bodyPr>
          <a:lstStyle>
            <a:lvl1pPr algn="r">
              <a:defRPr sz="1200">
                <a:cs typeface="+mn-cs"/>
              </a:defRPr>
            </a:lvl1pPr>
          </a:lstStyle>
          <a:p>
            <a:pPr>
              <a:defRPr/>
            </a:pPr>
            <a:endParaRPr lang="en-US"/>
          </a:p>
        </p:txBody>
      </p:sp>
      <p:sp>
        <p:nvSpPr>
          <p:cNvPr id="32772" name="Rectangle 4"/>
          <p:cNvSpPr>
            <a:spLocks noGrp="1" noRot="1" noChangeAspect="1" noChangeArrowheads="1" noTextEdit="1"/>
          </p:cNvSpPr>
          <p:nvPr>
            <p:ph type="sldImg" idx="2"/>
          </p:nvPr>
        </p:nvSpPr>
        <p:spPr bwMode="auto">
          <a:xfrm>
            <a:off x="1196975" y="701675"/>
            <a:ext cx="4683125" cy="351155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707708" y="4447461"/>
            <a:ext cx="5661660" cy="4213384"/>
          </a:xfrm>
          <a:prstGeom prst="rect">
            <a:avLst/>
          </a:prstGeom>
          <a:noFill/>
          <a:ln w="9525">
            <a:noFill/>
            <a:miter lim="800000"/>
            <a:headEnd/>
            <a:tailEnd/>
          </a:ln>
          <a:effectLst/>
        </p:spPr>
        <p:txBody>
          <a:bodyPr vert="horz" wrap="square" lIns="93936" tIns="46968" rIns="93936" bIns="4696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4" name="Rectangle 6"/>
          <p:cNvSpPr>
            <a:spLocks noGrp="1" noChangeArrowheads="1"/>
          </p:cNvSpPr>
          <p:nvPr>
            <p:ph type="ftr" sz="quarter" idx="4"/>
          </p:nvPr>
        </p:nvSpPr>
        <p:spPr bwMode="auto">
          <a:xfrm>
            <a:off x="0" y="8893296"/>
            <a:ext cx="3066733" cy="468154"/>
          </a:xfrm>
          <a:prstGeom prst="rect">
            <a:avLst/>
          </a:prstGeom>
          <a:noFill/>
          <a:ln w="9525">
            <a:noFill/>
            <a:miter lim="800000"/>
            <a:headEnd/>
            <a:tailEnd/>
          </a:ln>
          <a:effectLst/>
        </p:spPr>
        <p:txBody>
          <a:bodyPr vert="horz" wrap="square" lIns="93936" tIns="46968" rIns="93936" bIns="46968" numCol="1" anchor="b" anchorCtr="0" compatLnSpc="1">
            <a:prstTxWarp prst="textNoShape">
              <a:avLst/>
            </a:prstTxWarp>
          </a:bodyPr>
          <a:lstStyle>
            <a:lvl1pPr>
              <a:defRPr sz="1200">
                <a:cs typeface="+mn-cs"/>
              </a:defRPr>
            </a:lvl1pPr>
          </a:lstStyle>
          <a:p>
            <a:pPr>
              <a:defRPr/>
            </a:pPr>
            <a:endParaRPr lang="en-US"/>
          </a:p>
        </p:txBody>
      </p:sp>
      <p:sp>
        <p:nvSpPr>
          <p:cNvPr id="12295" name="Rectangle 7"/>
          <p:cNvSpPr>
            <a:spLocks noGrp="1" noChangeArrowheads="1"/>
          </p:cNvSpPr>
          <p:nvPr>
            <p:ph type="sldNum" sz="quarter" idx="5"/>
          </p:nvPr>
        </p:nvSpPr>
        <p:spPr bwMode="auto">
          <a:xfrm>
            <a:off x="4008705" y="8893296"/>
            <a:ext cx="3066733" cy="468154"/>
          </a:xfrm>
          <a:prstGeom prst="rect">
            <a:avLst/>
          </a:prstGeom>
          <a:noFill/>
          <a:ln w="9525">
            <a:noFill/>
            <a:miter lim="800000"/>
            <a:headEnd/>
            <a:tailEnd/>
          </a:ln>
          <a:effectLst/>
        </p:spPr>
        <p:txBody>
          <a:bodyPr vert="horz" wrap="square" lIns="93936" tIns="46968" rIns="93936" bIns="46968" numCol="1" anchor="b" anchorCtr="0" compatLnSpc="1">
            <a:prstTxWarp prst="textNoShape">
              <a:avLst/>
            </a:prstTxWarp>
          </a:bodyPr>
          <a:lstStyle>
            <a:lvl1pPr algn="r">
              <a:defRPr sz="1200">
                <a:cs typeface="+mn-cs"/>
              </a:defRPr>
            </a:lvl1pPr>
          </a:lstStyle>
          <a:p>
            <a:pPr>
              <a:defRPr/>
            </a:pPr>
            <a:fld id="{0C415890-7F82-434A-B9A0-42FF238B470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p:txBody>
          <a:bodyPr/>
          <a:lstStyle/>
          <a:p>
            <a:pPr>
              <a:defRPr/>
            </a:pPr>
            <a:fld id="{A855F690-6EB8-4367-91E0-37FFD25259AA}" type="slidenum">
              <a:rPr lang="en-US" smtClean="0"/>
              <a:pPr>
                <a:defRPr/>
              </a:pPr>
              <a:t>1</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More recent analysis of a national sample of 450 jurisdictions showed that approximately 25% of flood insurance claims from 1999 to 2009 were located outside of the 100-year floodplain (Brody and Highfield, 2011).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From 1978 to 2008, we catalogued 9,521 claims over 2,896 properties for a total of approximately $351 million in paid losses.  On average, each property in the study area claimed 3.23 losses and received $36,881 per claim.  Unexpectedly, we found that over 47 percent of all claims were located outside of the 100-year floodplain boundary.  This percentage holds even when examining claims subsequent to the most recent floodplain boundary update in 2007.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In Harris County from 1978 to 2008, we catalogued 9,521 claims over 2,896 properties for a total of approximately $351 million in paid repetitive losses.  On average, each property in the study area claimed 3.23 losses and received $36,881 per claim.  Almost 35 percent of losses during this period were caused by a hurricane or tropical storm, most recently Hurricane Ike in 2008 which generated $20.4 million in RL damage.  Of all losses paid, over 70 percent went to repair building-related damage (versus contents) of which 94 percent was from single family structures.  Houston incurred by far the largest amount of total flood loss.  But, on a per claim basis, the cities of La Porte and Webster ranked the highest within Harris County.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This 197  square mile area is situated adjacent to Galveston Bay on the Gulf of Mexico coast and encompasses the four counties of Galveston, Brazoria, Harris, and Fort Bend (Figure 1).  The watershed is drained primarily by Clear Creek and associated tributaries.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Out of approximately 31,000 policies purchased, 9,792 made claims during the study period. </a:t>
            </a:r>
          </a:p>
          <a:p>
            <a:endParaRPr lang="en-US" dirty="0"/>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Need color version</a:t>
            </a:r>
            <a:endParaRPr lang="en-US" dirty="0"/>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latin typeface="Arial" charset="0"/>
                <a:ea typeface="+mn-ea"/>
                <a:cs typeface="+mn-cs"/>
              </a:rPr>
              <a:t>more than half of the insured losses over an eleven-year period occurred outside of the floodplain boundaries most commonly used by local governments and residents to make decisions to mitigate adverse impacts.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surge-based storm adheres more to the boundaries of streams and floodplains. rainfall events can cause flooding in vulnerable areas not necessarily tied to stream segments or traditional floodplains.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Plans and policies should better recognize the patterns of loss stemming from different types of flooding events, rather than take a “once size fits all” approach to flood mitigation.</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delineating flood risk based on actual loss (versus simulation or predictive statistical models) may better capture and communicate to decision makers and residents the actuality of property damage occurring from storms. </a:t>
            </a:r>
          </a:p>
          <a:p>
            <a:endParaRPr lang="en-US" sz="1200" kern="120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With this approach, flood risk is not treated dichotomously as a consequence of being either in or out of the floodplain, but risk instead takes the form of a spatial gradient based on actual events.  This gradient dissipates further away from the floodplain boundary.  Moreover, the location and extent of these gradients is dynamic over time, depending on the type of storm impacting the watershed.  </a:t>
            </a:r>
          </a:p>
          <a:p>
            <a:endParaRPr lang="en-US" sz="1200" kern="1200" dirty="0" smtClean="0">
              <a:solidFill>
                <a:schemeClr val="tx1"/>
              </a:solidFill>
              <a:latin typeface="Arial" charset="0"/>
              <a:ea typeface="+mn-ea"/>
              <a:cs typeface="+mn-cs"/>
            </a:endParaRPr>
          </a:p>
          <a:p>
            <a:endParaRPr lang="en-US" sz="120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12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latin typeface="Arial" charset="0"/>
                <a:ea typeface="+mn-ea"/>
                <a:cs typeface="+mn-cs"/>
              </a:rPr>
              <a:t>more than half of the insured losses over an eleven-year period occurred outside of the floodplain boundaries most commonly used by local governments and residents to make decisions to mitigate adverse impacts.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surge-based storm adheres more to the boundaries of streams and floodplains. rainfall events can cause flooding in vulnerable areas not necessarily tied to stream segments or traditional floodplains.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Plans and policies should better recognize the patterns of loss stemming from different types of flooding events, rather than take a “once size fits all” approach to flood mitigation.</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delineating flood risk based on actual loss (versus simulation or predictive statistical models) may better capture and communicate to decision makers and residents the actuality of property damage occurring from storms. </a:t>
            </a:r>
          </a:p>
          <a:p>
            <a:endParaRPr lang="en-US" sz="1200" kern="120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With this approach, flood risk is not treated dichotomously as a consequence of being either in or out of the floodplain, but risk instead takes the form of a spatial gradient based on actual events.  This gradient dissipates further away from the floodplain boundary.  Moreover, the location and extent of these gradients is dynamic over time, depending on the type of storm impacting the watershed.  </a:t>
            </a:r>
          </a:p>
          <a:p>
            <a:endParaRPr lang="en-US" sz="1200" kern="1200" dirty="0" smtClean="0">
              <a:solidFill>
                <a:schemeClr val="tx1"/>
              </a:solidFill>
              <a:latin typeface="Arial" charset="0"/>
              <a:ea typeface="+mn-ea"/>
              <a:cs typeface="+mn-cs"/>
            </a:endParaRPr>
          </a:p>
          <a:p>
            <a:endParaRPr lang="en-US" sz="120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Rectangle 9"/>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11" name="Rounded Rectangle 10"/>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12" name="Rounded Rectangle 11"/>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Rectangle 12"/>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Rectangle 13"/>
          <p:cNvSpPr/>
          <p:nvPr/>
        </p:nvSpPr>
        <p:spPr>
          <a:xfrm>
            <a:off x="0" y="3675063"/>
            <a:ext cx="9144000" cy="141287"/>
          </a:xfrm>
          <a:prstGeom prst="rect">
            <a:avLst/>
          </a:prstGeom>
          <a:solidFill>
            <a:srgbClr val="294D51"/>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Rectangle 14"/>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6" name="Rectangle 15"/>
          <p:cNvSpPr>
            <a:spLocks noChangeArrowheads="1"/>
          </p:cNvSpPr>
          <p:nvPr/>
        </p:nvSpPr>
        <p:spPr bwMode="auto">
          <a:xfrm>
            <a:off x="0" y="0"/>
            <a:ext cx="9144000" cy="3702050"/>
          </a:xfrm>
          <a:prstGeom prst="rect">
            <a:avLst/>
          </a:prstGeom>
          <a:solidFill>
            <a:srgbClr val="000050"/>
          </a:solidFill>
          <a:ln w="50800" cap="rnd" cmpd="thickThin" algn="ctr">
            <a:noFill/>
            <a:miter lim="800000"/>
            <a:headEnd/>
            <a:tailEnd/>
          </a:ln>
        </p:spPr>
        <p:txBody>
          <a:bodyPr anchor="ctr"/>
          <a:lstStyle/>
          <a:p>
            <a:pPr algn="ctr">
              <a:defRPr/>
            </a:pPr>
            <a:endParaRPr lang="en-US">
              <a:solidFill>
                <a:schemeClr val="lt1"/>
              </a:solidFill>
              <a:latin typeface="+mn-lt"/>
              <a:cs typeface="+mn-cs"/>
            </a:endParaRPr>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lang="en-US" smtClean="0"/>
              <a:t>Click to edit Master title style</a:t>
            </a:r>
            <a:endParaRPr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7" name="Date Placeholder 27"/>
          <p:cNvSpPr>
            <a:spLocks noGrp="1"/>
          </p:cNvSpPr>
          <p:nvPr>
            <p:ph type="dt" sz="half" idx="10"/>
          </p:nvPr>
        </p:nvSpPr>
        <p:spPr>
          <a:xfrm>
            <a:off x="6705600" y="4206875"/>
            <a:ext cx="960438" cy="457200"/>
          </a:xfrm>
          <a:prstGeom prst="rect">
            <a:avLst/>
          </a:prstGeom>
        </p:spPr>
        <p:txBody>
          <a:bodyPr vert="horz"/>
          <a:lstStyle>
            <a:lvl1pPr>
              <a:defRPr sz="800">
                <a:solidFill>
                  <a:schemeClr val="accent2"/>
                </a:solidFill>
                <a:cs typeface="+mn-cs"/>
              </a:defRPr>
            </a:lvl1pPr>
          </a:lstStyle>
          <a:p>
            <a:pPr>
              <a:defRPr/>
            </a:pPr>
            <a:endParaRPr lang="en-US"/>
          </a:p>
        </p:txBody>
      </p:sp>
      <p:sp>
        <p:nvSpPr>
          <p:cNvPr id="18" name="Footer Placeholder 16"/>
          <p:cNvSpPr>
            <a:spLocks noGrp="1"/>
          </p:cNvSpPr>
          <p:nvPr>
            <p:ph type="ftr" sz="quarter" idx="11"/>
          </p:nvPr>
        </p:nvSpPr>
        <p:spPr>
          <a:xfrm>
            <a:off x="5410200" y="4205288"/>
            <a:ext cx="1295400" cy="457200"/>
          </a:xfrm>
          <a:prstGeom prst="rect">
            <a:avLst/>
          </a:prstGeom>
        </p:spPr>
        <p:txBody>
          <a:bodyPr vert="horz"/>
          <a:lstStyle>
            <a:lvl1pPr algn="r">
              <a:defRPr sz="800">
                <a:solidFill>
                  <a:schemeClr val="accent2"/>
                </a:solidFill>
                <a:cs typeface="+mn-cs"/>
              </a:defRPr>
            </a:lvl1pPr>
          </a:lstStyle>
          <a:p>
            <a:pPr>
              <a:defRPr/>
            </a:pPr>
            <a:endParaRPr lang="en-US"/>
          </a:p>
        </p:txBody>
      </p:sp>
      <p:sp>
        <p:nvSpPr>
          <p:cNvPr id="19" name="Slide Number Placeholder 28"/>
          <p:cNvSpPr>
            <a:spLocks noGrp="1"/>
          </p:cNvSpPr>
          <p:nvPr>
            <p:ph type="sldNum" sz="quarter" idx="12"/>
          </p:nvPr>
        </p:nvSpPr>
        <p:spPr>
          <a:xfrm>
            <a:off x="8320088" y="1588"/>
            <a:ext cx="747712" cy="365125"/>
          </a:xfrm>
        </p:spPr>
        <p:txBody>
          <a:bodyPr/>
          <a:lstStyle>
            <a:lvl1pPr algn="r">
              <a:defRPr sz="1800">
                <a:solidFill>
                  <a:schemeClr val="bg1"/>
                </a:solidFill>
              </a:defRPr>
            </a:lvl1pPr>
          </a:lstStyle>
          <a:p>
            <a:pPr>
              <a:defRPr/>
            </a:pPr>
            <a:fld id="{4C805E0D-64CA-4701-8877-7EBE5E83571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533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76400"/>
            <a:ext cx="4038600" cy="4324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76400"/>
            <a:ext cx="4038600" cy="4324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22"/>
          <p:cNvSpPr>
            <a:spLocks noGrp="1"/>
          </p:cNvSpPr>
          <p:nvPr>
            <p:ph type="sldNum" sz="quarter" idx="10"/>
          </p:nvPr>
        </p:nvSpPr>
        <p:spPr/>
        <p:txBody>
          <a:bodyPr/>
          <a:lstStyle>
            <a:lvl1pPr>
              <a:defRPr/>
            </a:lvl1pPr>
          </a:lstStyle>
          <a:p>
            <a:pPr>
              <a:defRPr/>
            </a:pPr>
            <a:fld id="{34216B9F-1713-4303-9BBF-8B99CAD6BEE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22"/>
          <p:cNvSpPr>
            <a:spLocks noGrp="1"/>
          </p:cNvSpPr>
          <p:nvPr>
            <p:ph type="sldNum" sz="quarter" idx="10"/>
          </p:nvPr>
        </p:nvSpPr>
        <p:spPr/>
        <p:txBody>
          <a:bodyPr/>
          <a:lstStyle>
            <a:lvl1pPr>
              <a:defRPr/>
            </a:lvl1pPr>
          </a:lstStyle>
          <a:p>
            <a:pPr>
              <a:defRPr/>
            </a:pPr>
            <a:fld id="{A93D40EE-688B-4B45-81D2-4F31625B215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3" name="Rectangle 6"/>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 name="Title 1"/>
          <p:cNvSpPr>
            <a:spLocks noGrp="1"/>
          </p:cNvSpPr>
          <p:nvPr>
            <p:ph type="title"/>
          </p:nvPr>
        </p:nvSpPr>
        <p:spPr>
          <a:xfrm>
            <a:off x="457200" y="253218"/>
            <a:ext cx="8229600" cy="1143000"/>
          </a:xfrm>
        </p:spPr>
        <p:txBody>
          <a:bodyPr/>
          <a:lstStyle>
            <a:extLst/>
          </a:lstStyle>
          <a:p>
            <a:r>
              <a:rPr lang="en-US" smtClean="0"/>
              <a:t>Click to edit Master title style</a:t>
            </a:r>
            <a:endParaRPr lang="en-US"/>
          </a:p>
        </p:txBody>
      </p:sp>
      <p:sp>
        <p:nvSpPr>
          <p:cNvPr id="4" name="Date Placeholder 2"/>
          <p:cNvSpPr>
            <a:spLocks noGrp="1"/>
          </p:cNvSpPr>
          <p:nvPr>
            <p:ph type="dt" sz="half" idx="10"/>
          </p:nvPr>
        </p:nvSpPr>
        <p:spPr>
          <a:xfrm>
            <a:off x="5562600" y="6400800"/>
            <a:ext cx="3001963" cy="274638"/>
          </a:xfrm>
          <a:prstGeom prst="rect">
            <a:avLst/>
          </a:prstGeom>
        </p:spPr>
        <p:txBody>
          <a:bodyPr/>
          <a:lstStyle>
            <a:lvl1pPr>
              <a:defRPr/>
            </a:lvl1pPr>
            <a:extLst/>
          </a:lstStyle>
          <a:p>
            <a:pPr>
              <a:defRPr/>
            </a:pPr>
            <a:endParaRPr lang="en-US"/>
          </a:p>
        </p:txBody>
      </p:sp>
      <p:sp>
        <p:nvSpPr>
          <p:cNvPr id="5" name="Footer Placeholder 3"/>
          <p:cNvSpPr>
            <a:spLocks noGrp="1"/>
          </p:cNvSpPr>
          <p:nvPr>
            <p:ph type="ftr" sz="quarter" idx="11"/>
          </p:nvPr>
        </p:nvSpPr>
        <p:spPr>
          <a:xfrm>
            <a:off x="1295400" y="6400800"/>
            <a:ext cx="4211638" cy="274638"/>
          </a:xfrm>
          <a:prstGeom prst="rect">
            <a:avLst/>
          </a:prstGeom>
        </p:spPr>
        <p:txBody>
          <a:bodyPr/>
          <a:lstStyle>
            <a:lvl1pPr>
              <a:defRPr/>
            </a:lvl1pPr>
            <a:extLst/>
          </a:lstStyle>
          <a:p>
            <a:pPr>
              <a:defRPr/>
            </a:pPr>
            <a:endParaRPr lang="en-US"/>
          </a:p>
        </p:txBody>
      </p:sp>
      <p:sp>
        <p:nvSpPr>
          <p:cNvPr id="6" name="Slide Number Placeholder 4"/>
          <p:cNvSpPr>
            <a:spLocks noGrp="1"/>
          </p:cNvSpPr>
          <p:nvPr>
            <p:ph type="sldNum" sz="quarter" idx="12"/>
          </p:nvPr>
        </p:nvSpPr>
        <p:spPr/>
        <p:txBody>
          <a:bodyPr/>
          <a:lstStyle>
            <a:lvl1pPr>
              <a:defRPr/>
            </a:lvl1pPr>
            <a:extLst/>
          </a:lstStyle>
          <a:p>
            <a:pPr>
              <a:defRPr/>
            </a:pPr>
            <a:fld id="{F9BC5F8F-28D6-4CBC-880F-96314DF5A74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722313" y="3367088"/>
            <a:ext cx="7772400" cy="1509712"/>
          </a:xfrm>
        </p:spPr>
        <p:txBody>
          <a:bodyPr/>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Slide Number Placeholder 22"/>
          <p:cNvSpPr>
            <a:spLocks noGrp="1"/>
          </p:cNvSpPr>
          <p:nvPr>
            <p:ph type="sldNum" sz="quarter" idx="10"/>
          </p:nvPr>
        </p:nvSpPr>
        <p:spPr/>
        <p:txBody>
          <a:bodyPr/>
          <a:lstStyle>
            <a:lvl1pPr>
              <a:defRPr/>
            </a:lvl1pPr>
          </a:lstStyle>
          <a:p>
            <a:pPr>
              <a:defRPr/>
            </a:pPr>
            <a:fld id="{496BB627-52AC-4F24-9D95-3C45892525E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22"/>
          <p:cNvSpPr>
            <a:spLocks noGrp="1"/>
          </p:cNvSpPr>
          <p:nvPr>
            <p:ph type="sldNum" sz="quarter" idx="10"/>
          </p:nvPr>
        </p:nvSpPr>
        <p:spPr/>
        <p:txBody>
          <a:bodyPr/>
          <a:lstStyle>
            <a:lvl1pPr>
              <a:defRPr/>
            </a:lvl1pPr>
          </a:lstStyle>
          <a:p>
            <a:pPr>
              <a:defRPr/>
            </a:pPr>
            <a:fld id="{CE167FE3-4BF7-4F3F-99A8-2989CEE3C1D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22"/>
          <p:cNvSpPr>
            <a:spLocks noGrp="1"/>
          </p:cNvSpPr>
          <p:nvPr>
            <p:ph type="sldNum" sz="quarter" idx="10"/>
          </p:nvPr>
        </p:nvSpPr>
        <p:spPr/>
        <p:txBody>
          <a:bodyPr/>
          <a:lstStyle>
            <a:lvl1pPr>
              <a:defRPr/>
            </a:lvl1pPr>
          </a:lstStyle>
          <a:p>
            <a:pPr>
              <a:defRPr/>
            </a:pPr>
            <a:fld id="{69CA4D32-4090-48C2-A02E-984BA831D6D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lang="en-US" smtClean="0"/>
              <a:t>Click to edit Master title style</a:t>
            </a:r>
            <a:endParaRPr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22"/>
          <p:cNvSpPr>
            <a:spLocks noGrp="1"/>
          </p:cNvSpPr>
          <p:nvPr>
            <p:ph type="sldNum" sz="quarter" idx="10"/>
          </p:nvPr>
        </p:nvSpPr>
        <p:spPr/>
        <p:txBody>
          <a:bodyPr/>
          <a:lstStyle>
            <a:lvl1pPr>
              <a:defRPr/>
            </a:lvl1pPr>
          </a:lstStyle>
          <a:p>
            <a:pPr>
              <a:defRPr/>
            </a:pPr>
            <a:fld id="{9D7C629E-4C77-4172-A39E-EAE7A2ECEDF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rot="5400000">
            <a:off x="3978789" y="-2978208"/>
            <a:ext cx="586803" cy="7914821"/>
          </a:xfrm>
        </p:spPr>
        <p:txBody>
          <a:bodyPr vert="vert270" lIns="45720" tIns="0" rIns="45720" anchor="t"/>
          <a:lstStyle>
            <a:lvl1pPr algn="ctr">
              <a:buNone/>
              <a:defRPr sz="4000" b="1" baseline="0"/>
            </a:lvl1pPr>
          </a:lstStyle>
          <a:p>
            <a:r>
              <a:rPr lang="en-US" dirty="0" smtClean="0"/>
              <a:t>Click to edit Master title style</a:t>
            </a:r>
            <a:endParaRPr lang="en-US" dirty="0"/>
          </a:p>
        </p:txBody>
      </p:sp>
      <p:sp>
        <p:nvSpPr>
          <p:cNvPr id="3" name="Picture Placeholder 2"/>
          <p:cNvSpPr>
            <a:spLocks noGrp="1"/>
          </p:cNvSpPr>
          <p:nvPr>
            <p:ph type="pic" idx="1"/>
          </p:nvPr>
        </p:nvSpPr>
        <p:spPr>
          <a:xfrm>
            <a:off x="304800" y="1524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5257800" y="1524000"/>
            <a:ext cx="3421443" cy="4572000"/>
          </a:xfrm>
        </p:spPr>
        <p:txBody>
          <a:bodyPr lIns="0" tIns="0" rIns="45720"/>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5" name="Slide Number Placeholder 22"/>
          <p:cNvSpPr>
            <a:spLocks noGrp="1"/>
          </p:cNvSpPr>
          <p:nvPr>
            <p:ph type="sldNum" sz="quarter" idx="10"/>
          </p:nvPr>
        </p:nvSpPr>
        <p:spPr/>
        <p:txBody>
          <a:bodyPr/>
          <a:lstStyle>
            <a:lvl1pPr>
              <a:defRPr/>
            </a:lvl1pPr>
          </a:lstStyle>
          <a:p>
            <a:pPr>
              <a:defRPr/>
            </a:pPr>
            <a:fld id="{587EE152-7702-4986-8A1A-520CCD8CF55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22"/>
          <p:cNvSpPr>
            <a:spLocks noGrp="1"/>
          </p:cNvSpPr>
          <p:nvPr>
            <p:ph type="sldNum" sz="quarter" idx="10"/>
          </p:nvPr>
        </p:nvSpPr>
        <p:spPr/>
        <p:txBody>
          <a:bodyPr/>
          <a:lstStyle>
            <a:lvl1pPr>
              <a:defRPr/>
            </a:lvl1pPr>
          </a:lstStyle>
          <a:p>
            <a:pPr>
              <a:defRPr/>
            </a:pPr>
            <a:fld id="{9A15CD79-11B2-49B9-BD92-E9A755E9BAB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22"/>
          <p:cNvSpPr>
            <a:spLocks noGrp="1"/>
          </p:cNvSpPr>
          <p:nvPr>
            <p:ph type="sldNum" sz="quarter" idx="10"/>
          </p:nvPr>
        </p:nvSpPr>
        <p:spPr/>
        <p:txBody>
          <a:bodyPr/>
          <a:lstStyle>
            <a:lvl1pPr>
              <a:defRPr/>
            </a:lvl1pPr>
          </a:lstStyle>
          <a:p>
            <a:pPr>
              <a:defRPr/>
            </a:pPr>
            <a:fld id="{C21DD066-A718-4D63-A19C-08ED21E8892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5334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76400"/>
            <a:ext cx="8229600" cy="4324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22"/>
          <p:cNvSpPr>
            <a:spLocks noGrp="1"/>
          </p:cNvSpPr>
          <p:nvPr>
            <p:ph type="sldNum" sz="quarter" idx="10"/>
          </p:nvPr>
        </p:nvSpPr>
        <p:spPr/>
        <p:txBody>
          <a:bodyPr/>
          <a:lstStyle>
            <a:lvl1pPr>
              <a:defRPr/>
            </a:lvl1pPr>
          </a:lstStyle>
          <a:p>
            <a:pPr>
              <a:defRPr/>
            </a:pPr>
            <a:fld id="{7F4FD165-4DFF-458F-A371-0A5A2DC265E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2071" name="Rectangle 23"/>
          <p:cNvSpPr>
            <a:spLocks noChangeArrowheads="1"/>
          </p:cNvSpPr>
          <p:nvPr userDrawn="1"/>
        </p:nvSpPr>
        <p:spPr bwMode="auto">
          <a:xfrm>
            <a:off x="0" y="1524000"/>
            <a:ext cx="9144000" cy="5334000"/>
          </a:xfrm>
          <a:prstGeom prst="rect">
            <a:avLst/>
          </a:prstGeom>
          <a:solidFill>
            <a:srgbClr val="000050"/>
          </a:solidFill>
          <a:ln w="9525">
            <a:noFill/>
            <a:miter lim="800000"/>
            <a:headEnd/>
            <a:tailEnd/>
          </a:ln>
          <a:effectLst/>
        </p:spPr>
        <p:txBody>
          <a:bodyPr wrap="none" anchor="ctr"/>
          <a:lstStyle/>
          <a:p>
            <a:pPr>
              <a:defRPr/>
            </a:pPr>
            <a:endParaRPr lang="en-US"/>
          </a:p>
        </p:txBody>
      </p:sp>
      <p:sp>
        <p:nvSpPr>
          <p:cNvPr id="2070" name="Rectangle 22"/>
          <p:cNvSpPr>
            <a:spLocks noChangeArrowheads="1"/>
          </p:cNvSpPr>
          <p:nvPr userDrawn="1"/>
        </p:nvSpPr>
        <p:spPr bwMode="auto">
          <a:xfrm>
            <a:off x="0" y="381000"/>
            <a:ext cx="9144000" cy="1143000"/>
          </a:xfrm>
          <a:prstGeom prst="rect">
            <a:avLst/>
          </a:prstGeom>
          <a:solidFill>
            <a:srgbClr val="000080">
              <a:alpha val="23000"/>
            </a:srgbClr>
          </a:solidFill>
          <a:ln w="9525">
            <a:noFill/>
            <a:miter lim="800000"/>
            <a:headEnd/>
            <a:tailEnd/>
          </a:ln>
          <a:effectLst/>
        </p:spPr>
        <p:txBody>
          <a:bodyPr wrap="none" anchor="ctr"/>
          <a:lstStyle/>
          <a:p>
            <a:pPr>
              <a:defRPr/>
            </a:pPr>
            <a:endParaRPr lang="en-US"/>
          </a:p>
        </p:txBody>
      </p:sp>
      <p:sp>
        <p:nvSpPr>
          <p:cNvPr id="28" name="Rectangle 27"/>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9" name="Rectangle 28"/>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0" name="Rectangle 29"/>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1" name="Rectangle 30"/>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2" name="Rectangle 31"/>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33" name="Rounded Rectangle 32"/>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34" name="Rounded Rectangle 33"/>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5" name="Rectangle 34"/>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36" name="Rectangle 35"/>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37" name="Rectangle 36"/>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8" name="Rectangle 37"/>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9" name="Rectangle 38"/>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0" name="Rectangle 39"/>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063" name="Title Placeholder 21"/>
          <p:cNvSpPr>
            <a:spLocks noGrp="1"/>
          </p:cNvSpPr>
          <p:nvPr>
            <p:ph type="title"/>
          </p:nvPr>
        </p:nvSpPr>
        <p:spPr bwMode="auto">
          <a:xfrm>
            <a:off x="457200" y="685800"/>
            <a:ext cx="8229600" cy="533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90" name="Text Placeholder 12"/>
          <p:cNvSpPr>
            <a:spLocks noGrp="1"/>
          </p:cNvSpPr>
          <p:nvPr>
            <p:ph type="body" idx="1"/>
          </p:nvPr>
        </p:nvSpPr>
        <p:spPr bwMode="auto">
          <a:xfrm>
            <a:off x="457200" y="1676400"/>
            <a:ext cx="8229600" cy="4324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8174038" y="1588"/>
            <a:ext cx="762000" cy="366712"/>
          </a:xfrm>
          <a:prstGeom prst="rect">
            <a:avLst/>
          </a:prstGeom>
        </p:spPr>
        <p:txBody>
          <a:bodyPr vert="horz" anchor="b"/>
          <a:lstStyle>
            <a:lvl1pPr algn="r" eaLnBrk="1" latinLnBrk="0" hangingPunct="1">
              <a:defRPr kumimoji="0" sz="1800">
                <a:solidFill>
                  <a:srgbClr val="FFFFFF"/>
                </a:solidFill>
                <a:cs typeface="+mn-cs"/>
              </a:defRPr>
            </a:lvl1pPr>
          </a:lstStyle>
          <a:p>
            <a:pPr>
              <a:defRPr/>
            </a:pPr>
            <a:fld id="{DD331452-029B-4FE0-A088-289BE7360B35}" type="slidenum">
              <a:rPr lang="en-US"/>
              <a:pPr>
                <a:defRPr/>
              </a:pPr>
              <a:t>‹#›</a:t>
            </a:fld>
            <a:endParaRPr lang="en-US"/>
          </a:p>
        </p:txBody>
      </p:sp>
      <p:sp>
        <p:nvSpPr>
          <p:cNvPr id="2" name="Rectangle 29"/>
          <p:cNvSpPr>
            <a:spLocks noChangeArrowheads="1"/>
          </p:cNvSpPr>
          <p:nvPr userDrawn="1"/>
        </p:nvSpPr>
        <p:spPr bwMode="auto">
          <a:xfrm>
            <a:off x="0" y="6765925"/>
            <a:ext cx="9144000" cy="92075"/>
          </a:xfrm>
          <a:prstGeom prst="rect">
            <a:avLst/>
          </a:prstGeom>
          <a:solidFill>
            <a:schemeClr val="tx2"/>
          </a:solidFill>
          <a:ln w="50800" cap="rnd" cmpd="thickThin" algn="ctr">
            <a:noFill/>
            <a:miter lim="800000"/>
            <a:headEnd/>
            <a:tailEnd/>
          </a:ln>
          <a:effectLst/>
        </p:spPr>
        <p:txBody>
          <a:bodyPr anchor="ctr"/>
          <a:lstStyle/>
          <a:p>
            <a:pPr algn="ctr">
              <a:defRPr/>
            </a:pPr>
            <a:endParaRPr lang="en-US">
              <a:solidFill>
                <a:schemeClr val="lt1"/>
              </a:solidFill>
              <a:latin typeface="+mn-lt"/>
              <a:cs typeface="+mn-cs"/>
            </a:endParaRPr>
          </a:p>
        </p:txBody>
      </p:sp>
      <p:sp>
        <p:nvSpPr>
          <p:cNvPr id="3" name="Rectangle 31"/>
          <p:cNvSpPr>
            <a:spLocks noChangeArrowheads="1"/>
          </p:cNvSpPr>
          <p:nvPr userDrawn="1"/>
        </p:nvSpPr>
        <p:spPr bwMode="auto">
          <a:xfrm flipV="1">
            <a:off x="0" y="1371600"/>
            <a:ext cx="5715000" cy="152400"/>
          </a:xfrm>
          <a:prstGeom prst="rect">
            <a:avLst/>
          </a:prstGeom>
          <a:solidFill>
            <a:schemeClr val="accent2">
              <a:alpha val="50195"/>
            </a:schemeClr>
          </a:solidFill>
          <a:ln w="50800" cap="rnd" cmpd="thickThin" algn="ctr">
            <a:noFill/>
            <a:miter lim="800000"/>
            <a:headEnd/>
            <a:tailEnd/>
          </a:ln>
        </p:spPr>
        <p:txBody>
          <a:bodyPr rot="10800000" anchor="ctr"/>
          <a:lstStyle/>
          <a:p>
            <a:pPr algn="ctr">
              <a:defRPr/>
            </a:pPr>
            <a:endParaRPr lang="en-US">
              <a:solidFill>
                <a:schemeClr val="lt1"/>
              </a:solidFill>
              <a:latin typeface="+mn-lt"/>
              <a:cs typeface="+mn-cs"/>
            </a:endParaRPr>
          </a:p>
        </p:txBody>
      </p:sp>
    </p:spTree>
  </p:cSld>
  <p:clrMap bg1="lt1" tx1="dk1" bg2="lt2" tx2="dk2" accent1="accent1" accent2="accent2" accent3="accent3" accent4="accent4" accent5="accent5" accent6="accent6" hlink="hlink" folHlink="folHlink"/>
  <p:sldLayoutIdLst>
    <p:sldLayoutId id="2147484031"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 id="2147484032" r:id="rId12"/>
  </p:sldLayoutIdLst>
  <p:txStyles>
    <p:titleStyle>
      <a:lvl1pPr algn="l" rtl="0" eaLnBrk="0" fontAlgn="base" hangingPunct="0">
        <a:spcBef>
          <a:spcPct val="0"/>
        </a:spcBef>
        <a:spcAft>
          <a:spcPct val="0"/>
        </a:spcAft>
        <a:defRPr sz="3200" b="1" kern="1200">
          <a:solidFill>
            <a:schemeClr val="bg1"/>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3200" b="1">
          <a:solidFill>
            <a:schemeClr val="bg1"/>
          </a:solidFill>
          <a:effectLst>
            <a:outerShdw blurRad="38100" dist="38100" dir="2700000" algn="tl">
              <a:srgbClr val="000000"/>
            </a:outerShdw>
          </a:effectLst>
          <a:latin typeface="Trebuchet MS" pitchFamily="34" charset="0"/>
        </a:defRPr>
      </a:lvl2pPr>
      <a:lvl3pPr algn="l" rtl="0" eaLnBrk="0" fontAlgn="base" hangingPunct="0">
        <a:spcBef>
          <a:spcPct val="0"/>
        </a:spcBef>
        <a:spcAft>
          <a:spcPct val="0"/>
        </a:spcAft>
        <a:defRPr sz="3200" b="1">
          <a:solidFill>
            <a:schemeClr val="bg1"/>
          </a:solidFill>
          <a:effectLst>
            <a:outerShdw blurRad="38100" dist="38100" dir="2700000" algn="tl">
              <a:srgbClr val="000000"/>
            </a:outerShdw>
          </a:effectLst>
          <a:latin typeface="Trebuchet MS" pitchFamily="34" charset="0"/>
        </a:defRPr>
      </a:lvl3pPr>
      <a:lvl4pPr algn="l" rtl="0" eaLnBrk="0" fontAlgn="base" hangingPunct="0">
        <a:spcBef>
          <a:spcPct val="0"/>
        </a:spcBef>
        <a:spcAft>
          <a:spcPct val="0"/>
        </a:spcAft>
        <a:defRPr sz="3200" b="1">
          <a:solidFill>
            <a:schemeClr val="bg1"/>
          </a:solidFill>
          <a:effectLst>
            <a:outerShdw blurRad="38100" dist="38100" dir="2700000" algn="tl">
              <a:srgbClr val="000000"/>
            </a:outerShdw>
          </a:effectLst>
          <a:latin typeface="Trebuchet MS" pitchFamily="34" charset="0"/>
        </a:defRPr>
      </a:lvl4pPr>
      <a:lvl5pPr algn="l" rtl="0" eaLnBrk="0" fontAlgn="base" hangingPunct="0">
        <a:spcBef>
          <a:spcPct val="0"/>
        </a:spcBef>
        <a:spcAft>
          <a:spcPct val="0"/>
        </a:spcAft>
        <a:defRPr sz="3200" b="1">
          <a:solidFill>
            <a:schemeClr val="bg1"/>
          </a:solidFill>
          <a:effectLst>
            <a:outerShdw blurRad="38100" dist="38100" dir="2700000" algn="tl">
              <a:srgbClr val="000000"/>
            </a:outerShdw>
          </a:effectLst>
          <a:latin typeface="Trebuchet MS" pitchFamily="34" charset="0"/>
        </a:defRPr>
      </a:lvl5pPr>
      <a:lvl6pPr marL="457200" algn="l" rtl="0" fontAlgn="base">
        <a:spcBef>
          <a:spcPct val="0"/>
        </a:spcBef>
        <a:spcAft>
          <a:spcPct val="0"/>
        </a:spcAft>
        <a:defRPr sz="4000">
          <a:solidFill>
            <a:schemeClr val="tx2"/>
          </a:solidFill>
          <a:latin typeface="Trebuchet MS" pitchFamily="34" charset="0"/>
        </a:defRPr>
      </a:lvl6pPr>
      <a:lvl7pPr marL="914400" algn="l" rtl="0" fontAlgn="base">
        <a:spcBef>
          <a:spcPct val="0"/>
        </a:spcBef>
        <a:spcAft>
          <a:spcPct val="0"/>
        </a:spcAft>
        <a:defRPr sz="4000">
          <a:solidFill>
            <a:schemeClr val="tx2"/>
          </a:solidFill>
          <a:latin typeface="Trebuchet MS" pitchFamily="34" charset="0"/>
        </a:defRPr>
      </a:lvl7pPr>
      <a:lvl8pPr marL="1371600" algn="l" rtl="0" fontAlgn="base">
        <a:spcBef>
          <a:spcPct val="0"/>
        </a:spcBef>
        <a:spcAft>
          <a:spcPct val="0"/>
        </a:spcAft>
        <a:defRPr sz="4000">
          <a:solidFill>
            <a:schemeClr val="tx2"/>
          </a:solidFill>
          <a:latin typeface="Trebuchet MS" pitchFamily="34" charset="0"/>
        </a:defRPr>
      </a:lvl8pPr>
      <a:lvl9pPr marL="1828800" algn="l" rtl="0" fontAlgn="base">
        <a:spcBef>
          <a:spcPct val="0"/>
        </a:spcBef>
        <a:spcAft>
          <a:spcPct val="0"/>
        </a:spcAft>
        <a:defRPr sz="4000">
          <a:solidFill>
            <a:schemeClr val="tx2"/>
          </a:solidFill>
          <a:latin typeface="Trebuchet MS" pitchFamily="34" charset="0"/>
        </a:defRPr>
      </a:lvl9pPr>
    </p:titleStyle>
    <p:bodyStyle>
      <a:lvl1pPr marL="365125" indent="-255588" algn="l" rtl="0" eaLnBrk="0" fontAlgn="base" hangingPunct="0">
        <a:spcBef>
          <a:spcPts val="300"/>
        </a:spcBef>
        <a:spcAft>
          <a:spcPct val="0"/>
        </a:spcAft>
        <a:buClr>
          <a:srgbClr val="A04DA3"/>
        </a:buClr>
        <a:buFont typeface="Georgia" pitchFamily="18" charset="0"/>
        <a:buBlip>
          <a:blip r:embed="rId14"/>
        </a:buBlip>
        <a:defRPr sz="2800" kern="1200">
          <a:solidFill>
            <a:schemeClr val="bg1"/>
          </a:solidFill>
          <a:latin typeface="+mn-lt"/>
          <a:ea typeface="+mn-ea"/>
          <a:cs typeface="+mn-cs"/>
        </a:defRPr>
      </a:lvl1pPr>
      <a:lvl2pPr marL="657225" indent="-246063" algn="l" rtl="0" eaLnBrk="0" fontAlgn="base" hangingPunct="0">
        <a:spcBef>
          <a:spcPts val="300"/>
        </a:spcBef>
        <a:spcAft>
          <a:spcPct val="0"/>
        </a:spcAft>
        <a:buClr>
          <a:schemeClr val="accent2"/>
        </a:buClr>
        <a:buSzPct val="80000"/>
        <a:buFont typeface="Georgia" pitchFamily="18" charset="0"/>
        <a:buBlip>
          <a:blip r:embed="rId14"/>
        </a:buBlip>
        <a:defRPr sz="2600" kern="1200">
          <a:solidFill>
            <a:schemeClr val="bg1"/>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bg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bg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chemeClr val="bg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hyperlink" Target="http://www.tamug.edu/" TargetMode="External"/><Relationship Id="rId2" Type="http://schemas.openxmlformats.org/officeDocument/2006/relationships/image" Target="../media/image12.jpe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0" y="76200"/>
            <a:ext cx="9144000" cy="1447800"/>
          </a:xfrm>
          <a:ln>
            <a:noFill/>
          </a:ln>
        </p:spPr>
        <p:txBody>
          <a:bodyPr/>
          <a:lstStyle/>
          <a:p>
            <a:pPr algn="ctr"/>
            <a:r>
              <a:rPr lang="en-US" sz="3800" dirty="0" smtClean="0">
                <a:solidFill>
                  <a:srgbClr val="FFFF00"/>
                </a:solidFill>
              </a:rPr>
              <a:t>Identifying Flood Risk and Vulnerability</a:t>
            </a:r>
            <a:endParaRPr lang="en-US" sz="3800" dirty="0">
              <a:solidFill>
                <a:srgbClr val="FFFF00"/>
              </a:solidFill>
            </a:endParaRPr>
          </a:p>
        </p:txBody>
      </p:sp>
      <p:sp>
        <p:nvSpPr>
          <p:cNvPr id="7173" name="Rectangle 5"/>
          <p:cNvSpPr>
            <a:spLocks noGrp="1" noChangeArrowheads="1"/>
          </p:cNvSpPr>
          <p:nvPr>
            <p:ph type="subTitle" idx="1"/>
          </p:nvPr>
        </p:nvSpPr>
        <p:spPr>
          <a:xfrm>
            <a:off x="4343400" y="1981200"/>
            <a:ext cx="4572000" cy="1295400"/>
          </a:xfrm>
          <a:ln>
            <a:noFill/>
          </a:ln>
        </p:spPr>
        <p:txBody>
          <a:bodyPr>
            <a:noAutofit/>
          </a:bodyPr>
          <a:lstStyle/>
          <a:p>
            <a:pPr marL="63500" eaLnBrk="1" hangingPunct="1">
              <a:defRPr/>
            </a:pPr>
            <a:r>
              <a:rPr lang="en-US" sz="2800" b="1" dirty="0" smtClean="0">
                <a:solidFill>
                  <a:srgbClr val="FFFF00"/>
                </a:solidFill>
              </a:rPr>
              <a:t>Assessment of the Clear Creak Watershed</a:t>
            </a:r>
          </a:p>
        </p:txBody>
      </p:sp>
      <p:sp>
        <p:nvSpPr>
          <p:cNvPr id="7174" name="Rectangle 6"/>
          <p:cNvSpPr>
            <a:spLocks noChangeArrowheads="1"/>
          </p:cNvSpPr>
          <p:nvPr/>
        </p:nvSpPr>
        <p:spPr bwMode="auto">
          <a:xfrm>
            <a:off x="1371600" y="4191000"/>
            <a:ext cx="6629400" cy="2514600"/>
          </a:xfrm>
          <a:prstGeom prst="rect">
            <a:avLst/>
          </a:prstGeom>
          <a:noFill/>
          <a:ln w="9525">
            <a:noFill/>
            <a:miter lim="800000"/>
            <a:headEnd/>
            <a:tailEnd/>
          </a:ln>
        </p:spPr>
        <p:txBody>
          <a:bodyPr/>
          <a:lstStyle/>
          <a:p>
            <a:pPr algn="ctr">
              <a:lnSpc>
                <a:spcPct val="80000"/>
              </a:lnSpc>
              <a:spcBef>
                <a:spcPct val="20000"/>
              </a:spcBef>
              <a:defRPr/>
            </a:pPr>
            <a:r>
              <a:rPr lang="en-US" sz="2400" b="1" dirty="0">
                <a:solidFill>
                  <a:schemeClr val="bg1"/>
                </a:solidFill>
                <a:effectLst>
                  <a:outerShdw blurRad="38100" dist="38100" dir="2700000" algn="tl">
                    <a:srgbClr val="000000">
                      <a:alpha val="43137"/>
                    </a:srgbClr>
                  </a:outerShdw>
                </a:effectLst>
                <a:latin typeface="Calibri" pitchFamily="34" charset="0"/>
              </a:rPr>
              <a:t>Samuel D. </a:t>
            </a:r>
            <a:r>
              <a:rPr lang="en-US" sz="2400" b="1" dirty="0" smtClean="0">
                <a:solidFill>
                  <a:schemeClr val="bg1"/>
                </a:solidFill>
                <a:effectLst>
                  <a:outerShdw blurRad="38100" dist="38100" dir="2700000" algn="tl">
                    <a:srgbClr val="000000">
                      <a:alpha val="43137"/>
                    </a:srgbClr>
                  </a:outerShdw>
                </a:effectLst>
                <a:latin typeface="Calibri" pitchFamily="34" charset="0"/>
              </a:rPr>
              <a:t>Brody, Russell Blessing, Antonia Sebastian, Philip </a:t>
            </a:r>
            <a:r>
              <a:rPr lang="en-US" sz="2400" b="1" dirty="0" err="1" smtClean="0">
                <a:solidFill>
                  <a:schemeClr val="bg1"/>
                </a:solidFill>
                <a:effectLst>
                  <a:outerShdw blurRad="38100" dist="38100" dir="2700000" algn="tl">
                    <a:srgbClr val="000000">
                      <a:alpha val="43137"/>
                    </a:srgbClr>
                  </a:outerShdw>
                </a:effectLst>
                <a:latin typeface="Calibri" pitchFamily="34" charset="0"/>
              </a:rPr>
              <a:t>Bedient</a:t>
            </a:r>
            <a:endParaRPr lang="en-US" sz="2400" b="1" dirty="0">
              <a:solidFill>
                <a:schemeClr val="bg1"/>
              </a:solidFill>
              <a:effectLst>
                <a:outerShdw blurRad="38100" dist="38100" dir="2700000" algn="tl">
                  <a:srgbClr val="000000">
                    <a:alpha val="43137"/>
                  </a:srgbClr>
                </a:outerShdw>
              </a:effectLst>
              <a:latin typeface="Calibri" pitchFamily="34" charset="0"/>
            </a:endParaRPr>
          </a:p>
          <a:p>
            <a:pPr algn="ctr">
              <a:lnSpc>
                <a:spcPct val="80000"/>
              </a:lnSpc>
              <a:spcBef>
                <a:spcPct val="20000"/>
              </a:spcBef>
              <a:defRPr/>
            </a:pPr>
            <a:endParaRPr lang="en-US" dirty="0" smtClean="0">
              <a:solidFill>
                <a:srgbClr val="CAE8AA"/>
              </a:solidFill>
              <a:effectLst>
                <a:outerShdw blurRad="38100" dist="38100" dir="2700000" algn="tl">
                  <a:srgbClr val="000000"/>
                </a:outerShdw>
              </a:effectLst>
              <a:latin typeface="Calibri" pitchFamily="34" charset="0"/>
            </a:endParaRPr>
          </a:p>
          <a:p>
            <a:pPr algn="ctr">
              <a:lnSpc>
                <a:spcPct val="80000"/>
              </a:lnSpc>
              <a:spcBef>
                <a:spcPct val="20000"/>
              </a:spcBef>
              <a:defRPr/>
            </a:pPr>
            <a:endParaRPr lang="en-US" dirty="0" smtClean="0">
              <a:solidFill>
                <a:srgbClr val="CAE8AA"/>
              </a:solidFill>
              <a:effectLst>
                <a:outerShdw blurRad="38100" dist="38100" dir="2700000" algn="tl">
                  <a:srgbClr val="000000"/>
                </a:outerShdw>
              </a:effectLst>
              <a:latin typeface="Calibri" pitchFamily="34" charset="0"/>
            </a:endParaRPr>
          </a:p>
          <a:p>
            <a:pPr algn="ctr">
              <a:lnSpc>
                <a:spcPct val="80000"/>
              </a:lnSpc>
              <a:spcBef>
                <a:spcPct val="20000"/>
              </a:spcBef>
              <a:defRPr/>
            </a:pPr>
            <a:r>
              <a:rPr lang="en-US" dirty="0" smtClean="0">
                <a:solidFill>
                  <a:srgbClr val="CAE8AA"/>
                </a:solidFill>
                <a:latin typeface="Calibri" pitchFamily="34" charset="0"/>
              </a:rPr>
              <a:t>Center </a:t>
            </a:r>
            <a:r>
              <a:rPr lang="en-US" dirty="0">
                <a:solidFill>
                  <a:srgbClr val="CAE8AA"/>
                </a:solidFill>
                <a:latin typeface="Calibri" pitchFamily="34" charset="0"/>
              </a:rPr>
              <a:t>for Texas Beaches &amp; Shores</a:t>
            </a:r>
          </a:p>
          <a:p>
            <a:pPr algn="ctr">
              <a:lnSpc>
                <a:spcPct val="80000"/>
              </a:lnSpc>
              <a:spcBef>
                <a:spcPct val="20000"/>
              </a:spcBef>
              <a:defRPr/>
            </a:pPr>
            <a:r>
              <a:rPr lang="en-US" dirty="0" smtClean="0">
                <a:solidFill>
                  <a:srgbClr val="CAE8AA"/>
                </a:solidFill>
                <a:latin typeface="Calibri" pitchFamily="34" charset="0"/>
              </a:rPr>
              <a:t>Department </a:t>
            </a:r>
            <a:r>
              <a:rPr lang="en-US" dirty="0">
                <a:solidFill>
                  <a:srgbClr val="CAE8AA"/>
                </a:solidFill>
                <a:latin typeface="Calibri" pitchFamily="34" charset="0"/>
              </a:rPr>
              <a:t>of Marine Sciences - Galveston</a:t>
            </a:r>
          </a:p>
          <a:p>
            <a:pPr algn="ctr">
              <a:lnSpc>
                <a:spcPct val="80000"/>
              </a:lnSpc>
              <a:spcBef>
                <a:spcPct val="20000"/>
              </a:spcBef>
              <a:defRPr/>
            </a:pPr>
            <a:r>
              <a:rPr lang="en-US" dirty="0">
                <a:solidFill>
                  <a:srgbClr val="CAE8AA"/>
                </a:solidFill>
                <a:latin typeface="Calibri" pitchFamily="34" charset="0"/>
              </a:rPr>
              <a:t>Department of Urban Planning – College Station</a:t>
            </a:r>
          </a:p>
          <a:p>
            <a:pPr algn="ctr">
              <a:lnSpc>
                <a:spcPct val="80000"/>
              </a:lnSpc>
              <a:spcBef>
                <a:spcPct val="20000"/>
              </a:spcBef>
              <a:defRPr/>
            </a:pPr>
            <a:r>
              <a:rPr lang="en-US" dirty="0">
                <a:solidFill>
                  <a:srgbClr val="CAE8AA"/>
                </a:solidFill>
                <a:latin typeface="Calibri" pitchFamily="34" charset="0"/>
              </a:rPr>
              <a:t>Texas A&amp;M University</a:t>
            </a:r>
          </a:p>
        </p:txBody>
      </p:sp>
      <p:pic>
        <p:nvPicPr>
          <p:cNvPr id="52225" name="Picture 1"/>
          <p:cNvPicPr>
            <a:picLocks noChangeAspect="1" noChangeArrowheads="1"/>
          </p:cNvPicPr>
          <p:nvPr/>
        </p:nvPicPr>
        <p:blipFill>
          <a:blip r:embed="rId3" cstate="print"/>
          <a:srcRect/>
          <a:stretch>
            <a:fillRect/>
          </a:stretch>
        </p:blipFill>
        <p:spPr bwMode="auto">
          <a:xfrm>
            <a:off x="1752600" y="1844040"/>
            <a:ext cx="1219200" cy="128016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176" name="Picture 11" descr="Hurricane.tif"/>
          <p:cNvPicPr>
            <a:picLocks noChangeAspect="1"/>
          </p:cNvPicPr>
          <p:nvPr/>
        </p:nvPicPr>
        <p:blipFill>
          <a:blip r:embed="rId4" cstate="print"/>
          <a:srcRect/>
          <a:stretch>
            <a:fillRect/>
          </a:stretch>
        </p:blipFill>
        <p:spPr bwMode="auto">
          <a:xfrm>
            <a:off x="3200400" y="1844040"/>
            <a:ext cx="990600" cy="127508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177" name="Picture 12" descr="Katrina-06.jpg"/>
          <p:cNvPicPr>
            <a:picLocks noChangeAspect="1"/>
          </p:cNvPicPr>
          <p:nvPr/>
        </p:nvPicPr>
        <p:blipFill>
          <a:blip r:embed="rId5" cstate="print"/>
          <a:srcRect/>
          <a:stretch>
            <a:fillRect/>
          </a:stretch>
        </p:blipFill>
        <p:spPr bwMode="auto">
          <a:xfrm>
            <a:off x="685800" y="1844040"/>
            <a:ext cx="838200" cy="127476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ssolve">
                                      <p:cBhvr>
                                        <p:cTn id="7" dur="500"/>
                                        <p:tgtEl>
                                          <p:spTgt spid="512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173">
                                            <p:txEl>
                                              <p:pRg st="0" end="0"/>
                                            </p:txEl>
                                          </p:spTgt>
                                        </p:tgtEl>
                                        <p:attrNameLst>
                                          <p:attrName>style.visibility</p:attrName>
                                        </p:attrNameLst>
                                      </p:cBhvr>
                                      <p:to>
                                        <p:strVal val="visible"/>
                                      </p:to>
                                    </p:set>
                                    <p:animEffect transition="in" filter="dissolve">
                                      <p:cBhvr>
                                        <p:cTn id="10" dur="500"/>
                                        <p:tgtEl>
                                          <p:spTgt spid="7173">
                                            <p:txEl>
                                              <p:pRg st="0" end="0"/>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52225"/>
                                        </p:tgtEl>
                                        <p:attrNameLst>
                                          <p:attrName>style.visibility</p:attrName>
                                        </p:attrNameLst>
                                      </p:cBhvr>
                                      <p:to>
                                        <p:strVal val="visible"/>
                                      </p:to>
                                    </p:set>
                                    <p:animEffect transition="in" filter="dissolve">
                                      <p:cBhvr>
                                        <p:cTn id="13" dur="500"/>
                                        <p:tgtEl>
                                          <p:spTgt spid="52225"/>
                                        </p:tgtEl>
                                      </p:cBhvr>
                                    </p:animEffect>
                                  </p:childTnLst>
                                </p:cTn>
                              </p:par>
                              <p:par>
                                <p:cTn id="14" presetID="9" presetClass="entr" presetSubtype="0" fill="hold" nodeType="withEffect">
                                  <p:stCondLst>
                                    <p:cond delay="0"/>
                                  </p:stCondLst>
                                  <p:childTnLst>
                                    <p:set>
                                      <p:cBhvr>
                                        <p:cTn id="15" dur="1" fill="hold">
                                          <p:stCondLst>
                                            <p:cond delay="0"/>
                                          </p:stCondLst>
                                        </p:cTn>
                                        <p:tgtEl>
                                          <p:spTgt spid="7176"/>
                                        </p:tgtEl>
                                        <p:attrNameLst>
                                          <p:attrName>style.visibility</p:attrName>
                                        </p:attrNameLst>
                                      </p:cBhvr>
                                      <p:to>
                                        <p:strVal val="visible"/>
                                      </p:to>
                                    </p:set>
                                    <p:animEffect transition="in" filter="dissolve">
                                      <p:cBhvr>
                                        <p:cTn id="16" dur="500"/>
                                        <p:tgtEl>
                                          <p:spTgt spid="7176"/>
                                        </p:tgtEl>
                                      </p:cBhvr>
                                    </p:animEffect>
                                  </p:childTnLst>
                                </p:cTn>
                              </p:par>
                              <p:par>
                                <p:cTn id="17" presetID="9" presetClass="entr" presetSubtype="0" fill="hold" nodeType="withEffect">
                                  <p:stCondLst>
                                    <p:cond delay="0"/>
                                  </p:stCondLst>
                                  <p:childTnLst>
                                    <p:set>
                                      <p:cBhvr>
                                        <p:cTn id="18" dur="1" fill="hold">
                                          <p:stCondLst>
                                            <p:cond delay="0"/>
                                          </p:stCondLst>
                                        </p:cTn>
                                        <p:tgtEl>
                                          <p:spTgt spid="7177"/>
                                        </p:tgtEl>
                                        <p:attrNameLst>
                                          <p:attrName>style.visibility</p:attrName>
                                        </p:attrNameLst>
                                      </p:cBhvr>
                                      <p:to>
                                        <p:strVal val="visible"/>
                                      </p:to>
                                    </p:set>
                                    <p:animEffect transition="in" filter="dissolve">
                                      <p:cBhvr>
                                        <p:cTn id="19" dur="500"/>
                                        <p:tgtEl>
                                          <p:spTgt spid="717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7174"/>
                                        </p:tgtEl>
                                        <p:attrNameLst>
                                          <p:attrName>style.visibility</p:attrName>
                                        </p:attrNameLst>
                                      </p:cBhvr>
                                      <p:to>
                                        <p:strVal val="visible"/>
                                      </p:to>
                                    </p:set>
                                    <p:animEffect transition="in" filter="dissolve">
                                      <p:cBhvr>
                                        <p:cTn id="22"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7173" grpId="0" build="p"/>
      <p:bldP spid="717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C:\Users\Sam Brody\AppData\Local\Microsoft\Windows\Temporary Internet Files\Content.IE5\E41HNGN4\Ike_DamageDensity_Presentation.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Sam Brody\Desktop\Working\WeTransfer-iDw8yte8\AllClaims_DamageDensity_Presentation.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smtClean="0">
                <a:solidFill>
                  <a:srgbClr val="FFFF00"/>
                </a:solidFill>
                <a:latin typeface="+mn-lt"/>
              </a:rPr>
              <a:t>Conclusions</a:t>
            </a:r>
            <a:endParaRPr lang="en-US" sz="3600" dirty="0">
              <a:solidFill>
                <a:srgbClr val="FFFF00"/>
              </a:solidFill>
              <a:latin typeface="+mn-lt"/>
            </a:endParaRPr>
          </a:p>
        </p:txBody>
      </p:sp>
      <p:sp>
        <p:nvSpPr>
          <p:cNvPr id="3" name="Content Placeholder 2"/>
          <p:cNvSpPr>
            <a:spLocks noGrp="1"/>
          </p:cNvSpPr>
          <p:nvPr>
            <p:ph idx="1"/>
          </p:nvPr>
        </p:nvSpPr>
        <p:spPr>
          <a:xfrm>
            <a:off x="457200" y="1676400"/>
            <a:ext cx="8229600" cy="4876800"/>
          </a:xfrm>
        </p:spPr>
        <p:txBody>
          <a:bodyPr>
            <a:normAutofit/>
          </a:bodyPr>
          <a:lstStyle/>
          <a:p>
            <a:r>
              <a:rPr lang="en-US" dirty="0" smtClean="0"/>
              <a:t>100-year floodplain may not be sufficient in predicting actual property damage.</a:t>
            </a:r>
          </a:p>
          <a:p>
            <a:r>
              <a:rPr lang="en-US" dirty="0" smtClean="0"/>
              <a:t>Type of flooding event important in determining the location and extent of significant losses.</a:t>
            </a:r>
          </a:p>
          <a:p>
            <a:r>
              <a:rPr lang="en-US" dirty="0" smtClean="0"/>
              <a:t>Delineating flood risk based on actual loss may better capture/communicate risk.</a:t>
            </a:r>
          </a:p>
          <a:p>
            <a:r>
              <a:rPr lang="en-US" dirty="0" smtClean="0"/>
              <a:t>Dynamic spatial gradient of risk/loss.</a:t>
            </a:r>
          </a:p>
          <a:p>
            <a:r>
              <a:rPr lang="en-US" dirty="0" smtClean="0"/>
              <a:t>Boundaries more responsive to population density, land use, and home value.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smtClean="0">
                <a:solidFill>
                  <a:srgbClr val="FFFF00"/>
                </a:solidFill>
                <a:latin typeface="+mn-lt"/>
              </a:rPr>
              <a:t>Next Steps</a:t>
            </a:r>
            <a:endParaRPr lang="en-US" sz="3600" dirty="0">
              <a:solidFill>
                <a:srgbClr val="FFFF00"/>
              </a:solidFill>
              <a:latin typeface="+mn-lt"/>
            </a:endParaRPr>
          </a:p>
        </p:txBody>
      </p:sp>
      <p:sp>
        <p:nvSpPr>
          <p:cNvPr id="3" name="Content Placeholder 2"/>
          <p:cNvSpPr>
            <a:spLocks noGrp="1"/>
          </p:cNvSpPr>
          <p:nvPr>
            <p:ph idx="1"/>
          </p:nvPr>
        </p:nvSpPr>
        <p:spPr>
          <a:xfrm>
            <a:off x="457200" y="1676400"/>
            <a:ext cx="8229600" cy="3162404"/>
          </a:xfrm>
        </p:spPr>
        <p:txBody>
          <a:bodyPr>
            <a:spAutoFit/>
          </a:bodyPr>
          <a:lstStyle/>
          <a:p>
            <a:r>
              <a:rPr lang="en-US" sz="3200" dirty="0" smtClean="0"/>
              <a:t>Refine hotspot mapping procedures.</a:t>
            </a:r>
          </a:p>
          <a:p>
            <a:r>
              <a:rPr lang="en-US" sz="3200" dirty="0" smtClean="0"/>
              <a:t>Explaining flood loss through proximity variables.</a:t>
            </a:r>
          </a:p>
          <a:p>
            <a:r>
              <a:rPr lang="en-US" sz="3200" dirty="0" smtClean="0"/>
              <a:t>Comparing flood loss patterns with 2-D hydrological models for expected flooding.</a:t>
            </a:r>
          </a:p>
          <a:p>
            <a:r>
              <a:rPr lang="en-US" sz="3200" dirty="0" smtClean="0"/>
              <a:t>Extend to other watersheds.</a:t>
            </a:r>
            <a:endParaRPr lang="en-US" sz="3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ogoweb.jpg"/>
          <p:cNvPicPr>
            <a:picLocks noChangeAspect="1"/>
          </p:cNvPicPr>
          <p:nvPr/>
        </p:nvPicPr>
        <p:blipFill>
          <a:blip r:embed="rId2" cstate="print"/>
          <a:srcRect l="27200" t="28400" r="29273" b="46400"/>
          <a:stretch>
            <a:fillRect/>
          </a:stretch>
        </p:blipFill>
        <p:spPr>
          <a:xfrm>
            <a:off x="381000" y="4724400"/>
            <a:ext cx="2057400" cy="1191127"/>
          </a:xfrm>
          <a:prstGeom prst="roundRect">
            <a:avLst/>
          </a:prstGeom>
        </p:spPr>
      </p:pic>
      <p:sp>
        <p:nvSpPr>
          <p:cNvPr id="3" name="TextBox 2"/>
          <p:cNvSpPr txBox="1"/>
          <p:nvPr/>
        </p:nvSpPr>
        <p:spPr>
          <a:xfrm>
            <a:off x="304800" y="634425"/>
            <a:ext cx="8382000" cy="584775"/>
          </a:xfrm>
          <a:prstGeom prst="rect">
            <a:avLst/>
          </a:prstGeom>
          <a:noFill/>
        </p:spPr>
        <p:txBody>
          <a:bodyPr wrap="square" rtlCol="0">
            <a:spAutoFit/>
          </a:bodyPr>
          <a:lstStyle/>
          <a:p>
            <a:pPr algn="ctr"/>
            <a:r>
              <a:rPr lang="en-US" sz="3200" b="1" dirty="0" smtClean="0">
                <a:solidFill>
                  <a:srgbClr val="FFFF00"/>
                </a:solidFill>
                <a:effectLst>
                  <a:outerShdw blurRad="38100" dist="38100" dir="2700000" algn="tl">
                    <a:srgbClr val="000000">
                      <a:alpha val="43137"/>
                    </a:srgbClr>
                  </a:outerShdw>
                </a:effectLst>
                <a:latin typeface="+mn-lt"/>
              </a:rPr>
              <a:t>Center for Texas Beaches and Shores</a:t>
            </a:r>
            <a:endParaRPr lang="en-US" sz="3200" b="1" dirty="0">
              <a:solidFill>
                <a:srgbClr val="FFFF00"/>
              </a:solidFill>
              <a:effectLst>
                <a:outerShdw blurRad="38100" dist="38100" dir="2700000" algn="tl">
                  <a:srgbClr val="000000">
                    <a:alpha val="43137"/>
                  </a:srgbClr>
                </a:outerShdw>
              </a:effectLst>
              <a:latin typeface="+mn-lt"/>
            </a:endParaRPr>
          </a:p>
        </p:txBody>
      </p:sp>
      <p:pic>
        <p:nvPicPr>
          <p:cNvPr id="5" name="Picture 10" descr="http://www.tamug.edu/StudentLife/am-galveston%20lowres.jpg">
            <a:hlinkClick r:id="rId3"/>
          </p:cNvPr>
          <p:cNvPicPr>
            <a:picLocks noChangeAspect="1" noChangeArrowheads="1"/>
          </p:cNvPicPr>
          <p:nvPr/>
        </p:nvPicPr>
        <p:blipFill>
          <a:blip r:embed="rId4" cstate="print"/>
          <a:srcRect/>
          <a:stretch>
            <a:fillRect/>
          </a:stretch>
        </p:blipFill>
        <p:spPr bwMode="auto">
          <a:xfrm>
            <a:off x="5988656" y="5105400"/>
            <a:ext cx="2772131" cy="533400"/>
          </a:xfrm>
          <a:prstGeom prst="rect">
            <a:avLst/>
          </a:prstGeom>
          <a:noFill/>
        </p:spPr>
      </p:pic>
      <p:pic>
        <p:nvPicPr>
          <p:cNvPr id="6" name="Picture 5"/>
          <p:cNvPicPr/>
          <p:nvPr/>
        </p:nvPicPr>
        <p:blipFill>
          <a:blip r:embed="rId5" cstate="print"/>
          <a:srcRect l="40883" t="12964" r="28958" b="70507"/>
          <a:stretch>
            <a:fillRect/>
          </a:stretch>
        </p:blipFill>
        <p:spPr bwMode="auto">
          <a:xfrm>
            <a:off x="228600" y="1828800"/>
            <a:ext cx="8610600" cy="2438400"/>
          </a:xfrm>
          <a:prstGeom prst="rect">
            <a:avLst/>
          </a:prstGeom>
          <a:noFill/>
          <a:ln w="9525">
            <a:noFill/>
            <a:miter lim="800000"/>
            <a:headEnd/>
            <a:tailEnd/>
          </a:ln>
        </p:spPr>
      </p:pic>
      <p:sp>
        <p:nvSpPr>
          <p:cNvPr id="7" name="TextBox 6"/>
          <p:cNvSpPr txBox="1"/>
          <p:nvPr/>
        </p:nvSpPr>
        <p:spPr>
          <a:xfrm>
            <a:off x="1752600" y="6096000"/>
            <a:ext cx="5715000" cy="461665"/>
          </a:xfrm>
          <a:prstGeom prst="rect">
            <a:avLst/>
          </a:prstGeom>
          <a:noFill/>
        </p:spPr>
        <p:txBody>
          <a:bodyPr wrap="square" rtlCol="0">
            <a:spAutoFit/>
          </a:bodyPr>
          <a:lstStyle/>
          <a:p>
            <a:pPr algn="ctr"/>
            <a:r>
              <a:rPr lang="en-US" sz="1200" i="1" dirty="0" smtClean="0">
                <a:solidFill>
                  <a:schemeClr val="bg1">
                    <a:lumMod val="85000"/>
                  </a:schemeClr>
                </a:solidFill>
                <a:effectLst>
                  <a:outerShdw blurRad="38100" dist="38100" dir="2700000" algn="tl">
                    <a:srgbClr val="000000">
                      <a:alpha val="43137"/>
                    </a:srgbClr>
                  </a:outerShdw>
                </a:effectLst>
                <a:latin typeface="+mj-lt"/>
              </a:rPr>
              <a:t>Research supported by the National Science Foundation Grant No. CMS- 0346673 &amp; the Houston Endowment</a:t>
            </a:r>
            <a:r>
              <a:rPr lang="en-US" sz="1200" dirty="0" smtClean="0">
                <a:solidFill>
                  <a:schemeClr val="bg1">
                    <a:lumMod val="85000"/>
                  </a:schemeClr>
                </a:solidFill>
                <a:effectLst>
                  <a:outerShdw blurRad="38100" dist="38100" dir="2700000" algn="tl">
                    <a:srgbClr val="000000">
                      <a:alpha val="43137"/>
                    </a:srgbClr>
                  </a:outerShdw>
                </a:effectLst>
                <a:latin typeface="+mj-lt"/>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0" y="609600"/>
            <a:ext cx="9144000" cy="762000"/>
          </a:xfrm>
        </p:spPr>
        <p:txBody>
          <a:bodyPr/>
          <a:lstStyle/>
          <a:p>
            <a:pPr algn="ctr">
              <a:defRPr/>
            </a:pPr>
            <a:r>
              <a:rPr lang="en-US" sz="3600" dirty="0" smtClean="0">
                <a:solidFill>
                  <a:srgbClr val="FFFF00"/>
                </a:solidFill>
                <a:effectLst>
                  <a:outerShdw blurRad="38100" dist="38100" dir="2700000" algn="tl">
                    <a:srgbClr val="000000">
                      <a:alpha val="43137"/>
                    </a:srgbClr>
                  </a:outerShdw>
                </a:effectLst>
                <a:latin typeface="+mn-lt"/>
                <a:cs typeface="Arial" charset="0"/>
              </a:rPr>
              <a:t>Floodplain Management in the U.S.</a:t>
            </a:r>
          </a:p>
        </p:txBody>
      </p:sp>
      <p:sp>
        <p:nvSpPr>
          <p:cNvPr id="3075" name="Rectangle 3"/>
          <p:cNvSpPr>
            <a:spLocks noGrp="1" noChangeArrowheads="1"/>
          </p:cNvSpPr>
          <p:nvPr>
            <p:ph idx="4294967295"/>
          </p:nvPr>
        </p:nvSpPr>
        <p:spPr>
          <a:xfrm>
            <a:off x="533400" y="1905000"/>
            <a:ext cx="8077200" cy="4343400"/>
          </a:xfrm>
        </p:spPr>
        <p:txBody>
          <a:bodyPr>
            <a:normAutofit/>
          </a:bodyPr>
          <a:lstStyle/>
          <a:p>
            <a:r>
              <a:rPr lang="en-US" altLang="ko-KR" sz="3200" dirty="0" smtClean="0">
                <a:ea typeface="굴림" pitchFamily="34" charset="-127"/>
              </a:rPr>
              <a:t>100-year floodplain guides local and household decisions.</a:t>
            </a:r>
          </a:p>
          <a:p>
            <a:r>
              <a:rPr lang="en-US" altLang="ko-KR" sz="3200" dirty="0" smtClean="0">
                <a:ea typeface="굴림" pitchFamily="34" charset="-127"/>
              </a:rPr>
              <a:t>NFIP most widely implemented vehicle:</a:t>
            </a:r>
          </a:p>
          <a:p>
            <a:pPr lvl="1"/>
            <a:r>
              <a:rPr lang="en-US" altLang="ko-KR" sz="3200" dirty="0" smtClean="0">
                <a:ea typeface="굴림" pitchFamily="34" charset="-127"/>
              </a:rPr>
              <a:t>&gt;21,000 participating communities</a:t>
            </a:r>
          </a:p>
          <a:p>
            <a:pPr lvl="1"/>
            <a:r>
              <a:rPr lang="en-US" altLang="ko-KR" sz="3200" dirty="0" smtClean="0">
                <a:ea typeface="굴림" pitchFamily="34" charset="-127"/>
              </a:rPr>
              <a:t>5.6 million policies, mostly on the coast</a:t>
            </a:r>
          </a:p>
          <a:p>
            <a:r>
              <a:rPr lang="en-US" sz="3200" dirty="0" smtClean="0"/>
              <a:t>From 2000-2005, $19 billion of damage reported through NFIP.</a:t>
            </a:r>
          </a:p>
          <a:p>
            <a:pPr lvl="1"/>
            <a:endParaRPr lang="en-US" altLang="ko-KR" dirty="0" smtClean="0">
              <a:ea typeface="굴림"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20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2000"/>
                                        <p:tgtEl>
                                          <p:spTgt spid="3075">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075">
                                            <p:txEl>
                                              <p:pRg st="2" end="2"/>
                                            </p:txEl>
                                          </p:spTgt>
                                        </p:tgtEl>
                                        <p:attrNameLst>
                                          <p:attrName>style.visibility</p:attrName>
                                        </p:attrNameLst>
                                      </p:cBhvr>
                                      <p:to>
                                        <p:strVal val="visible"/>
                                      </p:to>
                                    </p:set>
                                    <p:animEffect transition="in" filter="fade">
                                      <p:cBhvr>
                                        <p:cTn id="15" dur="2000"/>
                                        <p:tgtEl>
                                          <p:spTgt spid="3075">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75">
                                            <p:txEl>
                                              <p:pRg st="3" end="3"/>
                                            </p:txEl>
                                          </p:spTgt>
                                        </p:tgtEl>
                                        <p:attrNameLst>
                                          <p:attrName>style.visibility</p:attrName>
                                        </p:attrNameLst>
                                      </p:cBhvr>
                                      <p:to>
                                        <p:strVal val="visible"/>
                                      </p:to>
                                    </p:set>
                                    <p:animEffect transition="in" filter="fade">
                                      <p:cBhvr>
                                        <p:cTn id="18" dur="2000"/>
                                        <p:tgtEl>
                                          <p:spTgt spid="307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075">
                                            <p:txEl>
                                              <p:pRg st="4" end="4"/>
                                            </p:txEl>
                                          </p:spTgt>
                                        </p:tgtEl>
                                        <p:attrNameLst>
                                          <p:attrName>style.visibility</p:attrName>
                                        </p:attrNameLst>
                                      </p:cBhvr>
                                      <p:to>
                                        <p:strVal val="visible"/>
                                      </p:to>
                                    </p:set>
                                    <p:animEffect transition="in" filter="fade">
                                      <p:cBhvr>
                                        <p:cTn id="23" dur="2000"/>
                                        <p:tgtEl>
                                          <p:spTgt spid="30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0" y="609600"/>
            <a:ext cx="9144000" cy="762000"/>
          </a:xfrm>
        </p:spPr>
        <p:txBody>
          <a:bodyPr/>
          <a:lstStyle/>
          <a:p>
            <a:pPr algn="ctr">
              <a:defRPr/>
            </a:pPr>
            <a:r>
              <a:rPr lang="en-US" sz="3600" dirty="0" smtClean="0">
                <a:solidFill>
                  <a:srgbClr val="FFFF00"/>
                </a:solidFill>
                <a:effectLst>
                  <a:outerShdw blurRad="38100" dist="38100" dir="2700000" algn="tl">
                    <a:srgbClr val="000000">
                      <a:alpha val="43137"/>
                    </a:srgbClr>
                  </a:outerShdw>
                </a:effectLst>
                <a:latin typeface="+mn-lt"/>
                <a:cs typeface="Arial" charset="0"/>
              </a:rPr>
              <a:t>Limitations of Using the Floodplain</a:t>
            </a:r>
          </a:p>
        </p:txBody>
      </p:sp>
      <p:sp>
        <p:nvSpPr>
          <p:cNvPr id="3075" name="Rectangle 3"/>
          <p:cNvSpPr>
            <a:spLocks noGrp="1" noChangeArrowheads="1"/>
          </p:cNvSpPr>
          <p:nvPr>
            <p:ph idx="4294967295"/>
          </p:nvPr>
        </p:nvSpPr>
        <p:spPr>
          <a:xfrm>
            <a:off x="533400" y="1905000"/>
            <a:ext cx="8077200" cy="4343400"/>
          </a:xfrm>
        </p:spPr>
        <p:txBody>
          <a:bodyPr>
            <a:normAutofit/>
          </a:bodyPr>
          <a:lstStyle/>
          <a:p>
            <a:r>
              <a:rPr lang="en-US" altLang="ko-KR" dirty="0" smtClean="0">
                <a:ea typeface="굴림" pitchFamily="34" charset="-127"/>
              </a:rPr>
              <a:t>Compounding errors and inconsistencies.</a:t>
            </a:r>
          </a:p>
          <a:p>
            <a:r>
              <a:rPr lang="en-US" altLang="ko-KR" dirty="0" smtClean="0">
                <a:ea typeface="굴림" pitchFamily="34" charset="-127"/>
              </a:rPr>
              <a:t>Does not consider effects of land use change.</a:t>
            </a:r>
          </a:p>
          <a:p>
            <a:r>
              <a:rPr lang="en-US" altLang="ko-KR" dirty="0" smtClean="0">
                <a:ea typeface="굴림" pitchFamily="34" charset="-127"/>
              </a:rPr>
              <a:t>Environmental and socioeconomic change too rapid.</a:t>
            </a:r>
          </a:p>
          <a:p>
            <a:r>
              <a:rPr lang="en-US" altLang="ko-KR" dirty="0" smtClean="0">
                <a:ea typeface="굴림" pitchFamily="34" charset="-127"/>
              </a:rPr>
              <a:t>One percent flood occurring more frequently.</a:t>
            </a:r>
          </a:p>
          <a:p>
            <a:r>
              <a:rPr lang="en-US" altLang="ko-KR" dirty="0" smtClean="0">
                <a:ea typeface="굴림" pitchFamily="34" charset="-127"/>
              </a:rPr>
              <a:t>Boundary treated a “dichotomous decision.”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20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20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20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fade">
                                      <p:cBhvr>
                                        <p:cTn id="22" dur="2000"/>
                                        <p:tgtEl>
                                          <p:spTgt spid="30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5">
                                            <p:txEl>
                                              <p:pRg st="4" end="4"/>
                                            </p:txEl>
                                          </p:spTgt>
                                        </p:tgtEl>
                                        <p:attrNameLst>
                                          <p:attrName>style.visibility</p:attrName>
                                        </p:attrNameLst>
                                      </p:cBhvr>
                                      <p:to>
                                        <p:strVal val="visible"/>
                                      </p:to>
                                    </p:set>
                                    <p:animEffect transition="in" filter="fade">
                                      <p:cBhvr>
                                        <p:cTn id="27" dur="2000"/>
                                        <p:tgtEl>
                                          <p:spTgt spid="30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0" y="457200"/>
            <a:ext cx="9144000" cy="838200"/>
          </a:xfrm>
        </p:spPr>
        <p:txBody>
          <a:bodyPr/>
          <a:lstStyle/>
          <a:p>
            <a:pPr algn="ctr">
              <a:defRPr/>
            </a:pPr>
            <a:r>
              <a:rPr lang="en-US" sz="3400" dirty="0" smtClean="0">
                <a:solidFill>
                  <a:srgbClr val="FFFF00"/>
                </a:solidFill>
                <a:effectLst>
                  <a:outerShdw blurRad="38100" dist="38100" dir="2700000" algn="tl">
                    <a:srgbClr val="000000">
                      <a:alpha val="43137"/>
                    </a:srgbClr>
                  </a:outerShdw>
                </a:effectLst>
                <a:latin typeface="+mn-lt"/>
                <a:cs typeface="Arial" charset="0"/>
              </a:rPr>
              <a:t>Disconnect Between Floodplain Boundaries and Actual Loss</a:t>
            </a:r>
          </a:p>
        </p:txBody>
      </p:sp>
      <p:sp>
        <p:nvSpPr>
          <p:cNvPr id="3075" name="Rectangle 3"/>
          <p:cNvSpPr>
            <a:spLocks noGrp="1" noChangeArrowheads="1"/>
          </p:cNvSpPr>
          <p:nvPr>
            <p:ph idx="4294967295"/>
          </p:nvPr>
        </p:nvSpPr>
        <p:spPr>
          <a:xfrm>
            <a:off x="228600" y="1752600"/>
            <a:ext cx="8534400" cy="4343400"/>
          </a:xfrm>
        </p:spPr>
        <p:txBody>
          <a:bodyPr>
            <a:normAutofit/>
          </a:bodyPr>
          <a:lstStyle/>
          <a:p>
            <a:r>
              <a:rPr lang="en-US" altLang="ko-KR" dirty="0" smtClean="0">
                <a:ea typeface="굴림" pitchFamily="34" charset="-127"/>
              </a:rPr>
              <a:t>Nationwide, 25% of insured claims outside floodplain boundary, 1999-2009.</a:t>
            </a:r>
          </a:p>
          <a:p>
            <a:r>
              <a:rPr lang="en-US" altLang="ko-KR" dirty="0" smtClean="0">
                <a:ea typeface="굴림" pitchFamily="34" charset="-127"/>
              </a:rPr>
              <a:t>47% of repetitive flood loss, 54% for Ike in Harris County outside floodplain boundary, 1978-2008.</a:t>
            </a:r>
          </a:p>
        </p:txBody>
      </p:sp>
      <p:graphicFrame>
        <p:nvGraphicFramePr>
          <p:cNvPr id="7" name="Chart 6"/>
          <p:cNvGraphicFramePr/>
          <p:nvPr/>
        </p:nvGraphicFramePr>
        <p:xfrm>
          <a:off x="1981200" y="3657600"/>
          <a:ext cx="5181600" cy="295200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Sam Brody\AppData\Local\Microsoft\Windows\Temporary Internet Files\Low\Content.IE5\65W5OAR3\StudyArea[1].jpg"/>
          <p:cNvPicPr/>
          <p:nvPr/>
        </p:nvPicPr>
        <p:blipFill>
          <a:blip r:embed="rId3" cstate="print"/>
          <a:srcRect t="19844" b="3697"/>
          <a:stretch>
            <a:fillRect/>
          </a:stretch>
        </p:blipFill>
        <p:spPr bwMode="auto">
          <a:xfrm>
            <a:off x="0" y="381000"/>
            <a:ext cx="9143999" cy="6324599"/>
          </a:xfrm>
          <a:prstGeom prst="rect">
            <a:avLst/>
          </a:prstGeom>
          <a:noFill/>
          <a:ln w="9525">
            <a:noFill/>
            <a:miter lim="800000"/>
            <a:headEnd/>
            <a:tailEnd/>
          </a:ln>
        </p:spPr>
      </p:pic>
      <p:sp>
        <p:nvSpPr>
          <p:cNvPr id="3" name="Title 2"/>
          <p:cNvSpPr>
            <a:spLocks noGrp="1"/>
          </p:cNvSpPr>
          <p:nvPr>
            <p:ph type="title"/>
          </p:nvPr>
        </p:nvSpPr>
        <p:spPr/>
        <p:txBody>
          <a:bodyPr/>
          <a:lstStyle/>
          <a:p>
            <a:pPr algn="ctr"/>
            <a:r>
              <a:rPr lang="en-US" sz="3600" dirty="0" smtClean="0">
                <a:solidFill>
                  <a:schemeClr val="tx1"/>
                </a:solidFill>
                <a:effectLst>
                  <a:outerShdw blurRad="38100" dist="38100" dir="2700000" algn="tl">
                    <a:srgbClr val="000000">
                      <a:alpha val="43137"/>
                    </a:srgbClr>
                  </a:outerShdw>
                </a:effectLst>
              </a:rPr>
              <a:t>Clear Creek, TX Watershed</a:t>
            </a:r>
            <a:endParaRPr lang="en-US" sz="3600" dirty="0">
              <a:solidFill>
                <a:schemeClr val="tx1"/>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Sam Brody\AppData\Local\Microsoft\Windows\Temporary Internet Files\Low\Content.IE5\65W5OAR3\LISA_Class[1].jpg"/>
          <p:cNvPicPr/>
          <p:nvPr/>
        </p:nvPicPr>
        <p:blipFill>
          <a:blip r:embed="rId2" cstate="print"/>
          <a:srcRect/>
          <a:stretch>
            <a:fillRect/>
          </a:stretch>
        </p:blipFill>
        <p:spPr bwMode="auto">
          <a:xfrm>
            <a:off x="0" y="228600"/>
            <a:ext cx="9144000" cy="6477000"/>
          </a:xfrm>
          <a:prstGeom prst="rect">
            <a:avLst/>
          </a:prstGeom>
          <a:noFill/>
          <a:ln w="9525">
            <a:noFill/>
            <a:miter lim="800000"/>
            <a:headEnd/>
            <a:tailEnd/>
          </a:ln>
        </p:spPr>
      </p:pic>
      <p:sp>
        <p:nvSpPr>
          <p:cNvPr id="4" name="Title 2"/>
          <p:cNvSpPr txBox="1">
            <a:spLocks/>
          </p:cNvSpPr>
          <p:nvPr/>
        </p:nvSpPr>
        <p:spPr>
          <a:xfrm>
            <a:off x="457200" y="457200"/>
            <a:ext cx="8229600" cy="11430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Pattern of Flood Loss</a:t>
            </a:r>
            <a:endParaRPr kumimoji="0" lang="en-US" sz="3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smtClean="0">
                <a:solidFill>
                  <a:srgbClr val="FFFF00"/>
                </a:solidFill>
                <a:latin typeface="+mn-lt"/>
              </a:rPr>
              <a:t>Flood Loss Descriptive Statistics</a:t>
            </a:r>
            <a:endParaRPr lang="en-US" sz="3600" dirty="0">
              <a:solidFill>
                <a:srgbClr val="FFFF00"/>
              </a:solidFill>
              <a:latin typeface="+mn-lt"/>
            </a:endParaRPr>
          </a:p>
        </p:txBody>
      </p:sp>
      <p:pic>
        <p:nvPicPr>
          <p:cNvPr id="44034" name="Picture 2"/>
          <p:cNvPicPr>
            <a:picLocks noGrp="1" noChangeAspect="1" noChangeArrowheads="1"/>
          </p:cNvPicPr>
          <p:nvPr>
            <p:ph idx="1"/>
          </p:nvPr>
        </p:nvPicPr>
        <p:blipFill>
          <a:blip r:embed="rId2" cstate="print"/>
          <a:srcRect/>
          <a:stretch>
            <a:fillRect/>
          </a:stretch>
        </p:blipFill>
        <p:spPr bwMode="auto">
          <a:xfrm>
            <a:off x="0" y="1676400"/>
            <a:ext cx="9144000" cy="4778100"/>
          </a:xfrm>
          <a:prstGeom prst="rect">
            <a:avLst/>
          </a:prstGeom>
          <a:solidFill>
            <a:schemeClr val="bg1"/>
          </a:solidFill>
          <a:ln w="9525">
            <a:solidFill>
              <a:schemeClr val="tx1"/>
            </a:solid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sz="3600" dirty="0" smtClean="0">
                <a:solidFill>
                  <a:srgbClr val="FFFF00"/>
                </a:solidFill>
                <a:latin typeface="+mn-lt"/>
              </a:rPr>
              <a:t>Proximity Results</a:t>
            </a:r>
            <a:endParaRPr lang="en-US" sz="3600" dirty="0">
              <a:solidFill>
                <a:srgbClr val="FFFF00"/>
              </a:solidFill>
              <a:latin typeface="+mn-lt"/>
            </a:endParaRPr>
          </a:p>
        </p:txBody>
      </p:sp>
      <p:sp>
        <p:nvSpPr>
          <p:cNvPr id="4" name="Content Placeholder 3"/>
          <p:cNvSpPr>
            <a:spLocks noGrp="1"/>
          </p:cNvSpPr>
          <p:nvPr>
            <p:ph idx="1"/>
          </p:nvPr>
        </p:nvSpPr>
        <p:spPr>
          <a:xfrm>
            <a:off x="457200" y="1676400"/>
            <a:ext cx="8458200" cy="4953000"/>
          </a:xfrm>
        </p:spPr>
        <p:txBody>
          <a:bodyPr/>
          <a:lstStyle/>
          <a:p>
            <a:r>
              <a:rPr lang="en-US" dirty="0" smtClean="0"/>
              <a:t>Ave. claim $34,217</a:t>
            </a:r>
          </a:p>
          <a:p>
            <a:pPr lvl="1"/>
            <a:r>
              <a:rPr lang="en-US" sz="2400" dirty="0" smtClean="0"/>
              <a:t>43% from Hurricane Ike.</a:t>
            </a:r>
          </a:p>
          <a:p>
            <a:r>
              <a:rPr lang="en-US" dirty="0" smtClean="0"/>
              <a:t>55% claims outside floodplain</a:t>
            </a:r>
          </a:p>
          <a:p>
            <a:pPr lvl="1"/>
            <a:r>
              <a:rPr lang="en-US" sz="2400" dirty="0" smtClean="0"/>
              <a:t>Significantly higher for Allison and Ike.</a:t>
            </a:r>
          </a:p>
          <a:p>
            <a:pPr lvl="1"/>
            <a:r>
              <a:rPr lang="en-US" sz="2400" dirty="0" smtClean="0"/>
              <a:t>Ave. distance from boundary 1,378 ft.</a:t>
            </a:r>
          </a:p>
          <a:p>
            <a:pPr lvl="1"/>
            <a:r>
              <a:rPr lang="en-US" sz="2400" dirty="0" smtClean="0"/>
              <a:t>Loss outside significantly lower.</a:t>
            </a:r>
          </a:p>
          <a:p>
            <a:r>
              <a:rPr lang="en-US" dirty="0" smtClean="0"/>
              <a:t>Losses from Ike sign. closer to floodplain</a:t>
            </a:r>
          </a:p>
          <a:p>
            <a:r>
              <a:rPr lang="en-US" dirty="0" smtClean="0"/>
              <a:t>Ave. distance from stream 3,183 ft</a:t>
            </a:r>
          </a:p>
          <a:p>
            <a:pPr lvl="1"/>
            <a:r>
              <a:rPr lang="en-US" sz="2400" dirty="0" smtClean="0"/>
              <a:t>Losses from Ike significantly closer.</a:t>
            </a:r>
          </a:p>
          <a:p>
            <a:r>
              <a:rPr lang="en-US" dirty="0" smtClean="0"/>
              <a:t>Ave. distance from coastline 30,177 ft</a:t>
            </a:r>
          </a:p>
          <a:p>
            <a:pPr lvl="1"/>
            <a:r>
              <a:rPr lang="en-US" sz="2400" dirty="0" smtClean="0"/>
              <a:t>Losses from Ike closer; Allison further inland.</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2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2000"/>
                                        <p:tgtEl>
                                          <p:spTgt spid="4">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2000"/>
                                        <p:tgtEl>
                                          <p:spTgt spid="4">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2000"/>
                                        <p:tgtEl>
                                          <p:spTgt spid="4">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Effect transition="in" filter="fade">
                                      <p:cBhvr>
                                        <p:cTn id="24" dur="2000"/>
                                        <p:tgtEl>
                                          <p:spTgt spid="4">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fade">
                                      <p:cBhvr>
                                        <p:cTn id="29" dur="2000"/>
                                        <p:tgtEl>
                                          <p:spTgt spid="4">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xEl>
                                              <p:pRg st="7" end="7"/>
                                            </p:txEl>
                                          </p:spTgt>
                                        </p:tgtEl>
                                        <p:attrNameLst>
                                          <p:attrName>style.visibility</p:attrName>
                                        </p:attrNameLst>
                                      </p:cBhvr>
                                      <p:to>
                                        <p:strVal val="visible"/>
                                      </p:to>
                                    </p:set>
                                    <p:animEffect transition="in" filter="fade">
                                      <p:cBhvr>
                                        <p:cTn id="34" dur="2000"/>
                                        <p:tgtEl>
                                          <p:spTgt spid="4">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txEl>
                                              <p:pRg st="8" end="8"/>
                                            </p:txEl>
                                          </p:spTgt>
                                        </p:tgtEl>
                                        <p:attrNameLst>
                                          <p:attrName>style.visibility</p:attrName>
                                        </p:attrNameLst>
                                      </p:cBhvr>
                                      <p:to>
                                        <p:strVal val="visible"/>
                                      </p:to>
                                    </p:set>
                                    <p:animEffect transition="in" filter="fade">
                                      <p:cBhvr>
                                        <p:cTn id="37" dur="2000"/>
                                        <p:tgtEl>
                                          <p:spTgt spid="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9" end="9"/>
                                            </p:txEl>
                                          </p:spTgt>
                                        </p:tgtEl>
                                        <p:attrNameLst>
                                          <p:attrName>style.visibility</p:attrName>
                                        </p:attrNameLst>
                                      </p:cBhvr>
                                      <p:to>
                                        <p:strVal val="visible"/>
                                      </p:to>
                                    </p:set>
                                    <p:animEffect transition="in" filter="fade">
                                      <p:cBhvr>
                                        <p:cTn id="42" dur="2000"/>
                                        <p:tgtEl>
                                          <p:spTgt spid="4">
                                            <p:txEl>
                                              <p:pRg st="9" end="9"/>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
                                            <p:txEl>
                                              <p:pRg st="10" end="10"/>
                                            </p:txEl>
                                          </p:spTgt>
                                        </p:tgtEl>
                                        <p:attrNameLst>
                                          <p:attrName>style.visibility</p:attrName>
                                        </p:attrNameLst>
                                      </p:cBhvr>
                                      <p:to>
                                        <p:strVal val="visible"/>
                                      </p:to>
                                    </p:set>
                                    <p:animEffect transition="in" filter="fade">
                                      <p:cBhvr>
                                        <p:cTn id="45" dur="20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llison_DamageDensity_Presentation.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7307</TotalTime>
  <Words>1107</Words>
  <Application>Microsoft Office PowerPoint</Application>
  <PresentationFormat>On-screen Show (4:3)</PresentationFormat>
  <Paragraphs>90</Paragraphs>
  <Slides>14</Slides>
  <Notes>8</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Urban</vt:lpstr>
      <vt:lpstr>Identifying Flood Risk and Vulnerability</vt:lpstr>
      <vt:lpstr>Floodplain Management in the U.S.</vt:lpstr>
      <vt:lpstr>Limitations of Using the Floodplain</vt:lpstr>
      <vt:lpstr>Disconnect Between Floodplain Boundaries and Actual Loss</vt:lpstr>
      <vt:lpstr>Clear Creek, TX Watershed</vt:lpstr>
      <vt:lpstr>Slide 6</vt:lpstr>
      <vt:lpstr>Flood Loss Descriptive Statistics</vt:lpstr>
      <vt:lpstr>Proximity Results</vt:lpstr>
      <vt:lpstr>Slide 9</vt:lpstr>
      <vt:lpstr>Slide 10</vt:lpstr>
      <vt:lpstr>Slide 11</vt:lpstr>
      <vt:lpstr>Conclusions</vt:lpstr>
      <vt:lpstr>Next Steps</vt:lpstr>
      <vt:lpstr>Slide 14</vt:lpstr>
    </vt:vector>
  </TitlesOfParts>
  <Company>tamus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SBrody</dc:creator>
  <cp:lastModifiedBy>Erin Baker</cp:lastModifiedBy>
  <cp:revision>342</cp:revision>
  <dcterms:created xsi:type="dcterms:W3CDTF">2008-10-16T19:16:08Z</dcterms:created>
  <dcterms:modified xsi:type="dcterms:W3CDTF">2012-04-17T19:56:55Z</dcterms:modified>
</cp:coreProperties>
</file>